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ukti" charset="1" panose="00000000000000000000"/>
      <p:regular r:id="rId16"/>
    </p:embeddedFont>
    <p:embeddedFont>
      <p:font typeface="Arial Nova Light" charset="1" panose="020B0304020202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sp>
        <p:nvSpPr>
          <p:cNvPr name="AutoShape 2" id="2"/>
          <p:cNvSpPr/>
          <p:nvPr/>
        </p:nvSpPr>
        <p:spPr>
          <a:xfrm flipV="true">
            <a:off x="9248775" y="9244012"/>
            <a:ext cx="9912558" cy="0"/>
          </a:xfrm>
          <a:prstGeom prst="line">
            <a:avLst/>
          </a:prstGeom>
          <a:ln cap="flat" w="9525">
            <a:solidFill>
              <a:srgbClr val="403E3E"/>
            </a:solidFill>
            <a:prstDash val="solid"/>
            <a:headEnd type="none" len="sm" w="sm"/>
            <a:tailEnd type="none" len="sm" w="sm"/>
          </a:ln>
        </p:spPr>
      </p:sp>
      <p:sp>
        <p:nvSpPr>
          <p:cNvPr name="Freeform 3" id="3"/>
          <p:cNvSpPr/>
          <p:nvPr/>
        </p:nvSpPr>
        <p:spPr>
          <a:xfrm flipH="false" flipV="false" rot="0">
            <a:off x="-80590" y="-94919"/>
            <a:ext cx="9338890" cy="9343694"/>
          </a:xfrm>
          <a:custGeom>
            <a:avLst/>
            <a:gdLst/>
            <a:ahLst/>
            <a:cxnLst/>
            <a:rect r="r" b="b" t="t" l="l"/>
            <a:pathLst>
              <a:path h="9343694" w="9338890">
                <a:moveTo>
                  <a:pt x="0" y="0"/>
                </a:moveTo>
                <a:lnTo>
                  <a:pt x="9338890" y="0"/>
                </a:lnTo>
                <a:lnTo>
                  <a:pt x="9338890" y="9343694"/>
                </a:lnTo>
                <a:lnTo>
                  <a:pt x="0" y="9343694"/>
                </a:lnTo>
                <a:lnTo>
                  <a:pt x="0" y="0"/>
                </a:lnTo>
                <a:close/>
              </a:path>
            </a:pathLst>
          </a:custGeom>
          <a:blipFill>
            <a:blip r:embed="rId2"/>
            <a:stretch>
              <a:fillRect l="-24944" t="0" r="-24944" b="0"/>
            </a:stretch>
          </a:blipFill>
          <a:ln w="9525" cap="sq">
            <a:solidFill>
              <a:srgbClr val="403E3E"/>
            </a:solidFill>
            <a:prstDash val="solid"/>
            <a:miter/>
          </a:ln>
        </p:spPr>
      </p:sp>
      <p:sp>
        <p:nvSpPr>
          <p:cNvPr name="TextBox 4" id="4"/>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5" id="5"/>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TextBox 6" id="6"/>
          <p:cNvSpPr txBox="true"/>
          <p:nvPr/>
        </p:nvSpPr>
        <p:spPr>
          <a:xfrm rot="0">
            <a:off x="12597760" y="7137988"/>
            <a:ext cx="4661540" cy="998220"/>
          </a:xfrm>
          <a:prstGeom prst="rect">
            <a:avLst/>
          </a:prstGeom>
        </p:spPr>
        <p:txBody>
          <a:bodyPr anchor="t" rtlCol="false" tIns="0" lIns="0" bIns="0" rIns="0">
            <a:spAutoFit/>
          </a:bodyPr>
          <a:lstStyle/>
          <a:p>
            <a:pPr algn="r">
              <a:lnSpc>
                <a:spcPts val="3960"/>
              </a:lnSpc>
            </a:pPr>
            <a:r>
              <a:rPr lang="en-US" sz="3600" spc="-197">
                <a:solidFill>
                  <a:srgbClr val="403E3E"/>
                </a:solidFill>
                <a:latin typeface="Arial Nova Light"/>
                <a:ea typeface="Arial Nova Light"/>
                <a:cs typeface="Arial Nova Light"/>
                <a:sym typeface="Arial Nova Light"/>
              </a:rPr>
              <a:t>Borcelle Fragrances Advertising Campaign</a:t>
            </a:r>
          </a:p>
        </p:txBody>
      </p:sp>
      <p:sp>
        <p:nvSpPr>
          <p:cNvPr name="TextBox 7" id="7"/>
          <p:cNvSpPr txBox="true"/>
          <p:nvPr/>
        </p:nvSpPr>
        <p:spPr>
          <a:xfrm rot="0">
            <a:off x="11094142" y="1136467"/>
            <a:ext cx="6212783" cy="2480310"/>
          </a:xfrm>
          <a:prstGeom prst="rect">
            <a:avLst/>
          </a:prstGeom>
        </p:spPr>
        <p:txBody>
          <a:bodyPr anchor="t" rtlCol="false" tIns="0" lIns="0" bIns="0" rIns="0">
            <a:spAutoFit/>
          </a:bodyPr>
          <a:lstStyle/>
          <a:p>
            <a:pPr algn="r">
              <a:lnSpc>
                <a:spcPts val="9120"/>
              </a:lnSpc>
            </a:pPr>
            <a:r>
              <a:rPr lang="en-US" sz="12000" spc="-900">
                <a:solidFill>
                  <a:srgbClr val="403E3E"/>
                </a:solidFill>
                <a:latin typeface="Arial Nova Light"/>
                <a:ea typeface="Arial Nova Light"/>
                <a:cs typeface="Arial Nova Light"/>
                <a:sym typeface="Arial Nova Light"/>
              </a:rPr>
              <a:t>CREATIVE BRIEF</a:t>
            </a:r>
          </a:p>
        </p:txBody>
      </p:sp>
      <p:grpSp>
        <p:nvGrpSpPr>
          <p:cNvPr name="Group 8" id="8"/>
          <p:cNvGrpSpPr/>
          <p:nvPr/>
        </p:nvGrpSpPr>
        <p:grpSpPr>
          <a:xfrm rot="0">
            <a:off x="251435" y="9507110"/>
            <a:ext cx="542093" cy="540520"/>
            <a:chOff x="0" y="0"/>
            <a:chExt cx="174424" cy="173917"/>
          </a:xfrm>
        </p:grpSpPr>
        <p:sp>
          <p:nvSpPr>
            <p:cNvPr name="Freeform 9" id="9"/>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10" id="10"/>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AF6"/>
        </a:solidFill>
      </p:bgPr>
    </p:bg>
    <p:spTree>
      <p:nvGrpSpPr>
        <p:cNvPr id="1" name=""/>
        <p:cNvGrpSpPr/>
        <p:nvPr/>
      </p:nvGrpSpPr>
      <p:grpSpPr>
        <a:xfrm>
          <a:off x="0" y="0"/>
          <a:ext cx="0" cy="0"/>
          <a:chOff x="0" y="0"/>
          <a:chExt cx="0" cy="0"/>
        </a:xfrm>
      </p:grpSpPr>
      <p:sp>
        <p:nvSpPr>
          <p:cNvPr name="AutoShape 2" id="2"/>
          <p:cNvSpPr/>
          <p:nvPr/>
        </p:nvSpPr>
        <p:spPr>
          <a:xfrm>
            <a:off x="-612991" y="9244012"/>
            <a:ext cx="19625748" cy="4762"/>
          </a:xfrm>
          <a:prstGeom prst="line">
            <a:avLst/>
          </a:prstGeom>
          <a:ln cap="flat" w="9525">
            <a:solidFill>
              <a:srgbClr val="403E3E"/>
            </a:solidFill>
            <a:prstDash val="solid"/>
            <a:headEnd type="none" len="sm" w="sm"/>
            <a:tailEnd type="none" len="sm" w="sm"/>
          </a:ln>
        </p:spPr>
      </p:sp>
      <p:sp>
        <p:nvSpPr>
          <p:cNvPr name="AutoShape 3" id="3"/>
          <p:cNvSpPr/>
          <p:nvPr/>
        </p:nvSpPr>
        <p:spPr>
          <a:xfrm flipV="true">
            <a:off x="-462152" y="1033462"/>
            <a:ext cx="19212305" cy="0"/>
          </a:xfrm>
          <a:prstGeom prst="line">
            <a:avLst/>
          </a:prstGeom>
          <a:ln cap="flat" w="9525">
            <a:solidFill>
              <a:srgbClr val="403E3E"/>
            </a:solidFill>
            <a:prstDash val="solid"/>
            <a:headEnd type="none" len="sm" w="sm"/>
            <a:tailEnd type="none" len="sm" w="sm"/>
          </a:ln>
        </p:spPr>
      </p:sp>
      <p:sp>
        <p:nvSpPr>
          <p:cNvPr name="AutoShape 4" id="4"/>
          <p:cNvSpPr/>
          <p:nvPr/>
        </p:nvSpPr>
        <p:spPr>
          <a:xfrm>
            <a:off x="-371907" y="2924738"/>
            <a:ext cx="19347670" cy="0"/>
          </a:xfrm>
          <a:prstGeom prst="line">
            <a:avLst/>
          </a:prstGeom>
          <a:ln cap="flat" w="9525">
            <a:solidFill>
              <a:srgbClr val="403E3E"/>
            </a:solidFill>
            <a:prstDash val="solid"/>
            <a:headEnd type="none" len="sm" w="sm"/>
            <a:tailEnd type="none" len="sm" w="sm"/>
          </a:ln>
        </p:spPr>
      </p:sp>
      <p:sp>
        <p:nvSpPr>
          <p:cNvPr name="Freeform 5" id="5"/>
          <p:cNvSpPr/>
          <p:nvPr/>
        </p:nvSpPr>
        <p:spPr>
          <a:xfrm flipH="false" flipV="false" rot="0">
            <a:off x="11467592" y="4449927"/>
            <a:ext cx="421904" cy="421904"/>
          </a:xfrm>
          <a:custGeom>
            <a:avLst/>
            <a:gdLst/>
            <a:ahLst/>
            <a:cxnLst/>
            <a:rect r="r" b="b" t="t" l="l"/>
            <a:pathLst>
              <a:path h="421904" w="421904">
                <a:moveTo>
                  <a:pt x="0" y="0"/>
                </a:moveTo>
                <a:lnTo>
                  <a:pt x="421904" y="0"/>
                </a:lnTo>
                <a:lnTo>
                  <a:pt x="421904" y="421903"/>
                </a:lnTo>
                <a:lnTo>
                  <a:pt x="0" y="4219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67592" y="6351896"/>
            <a:ext cx="421904" cy="421904"/>
          </a:xfrm>
          <a:custGeom>
            <a:avLst/>
            <a:gdLst/>
            <a:ahLst/>
            <a:cxnLst/>
            <a:rect r="r" b="b" t="t" l="l"/>
            <a:pathLst>
              <a:path h="421904" w="421904">
                <a:moveTo>
                  <a:pt x="0" y="0"/>
                </a:moveTo>
                <a:lnTo>
                  <a:pt x="421904" y="0"/>
                </a:lnTo>
                <a:lnTo>
                  <a:pt x="421904" y="421904"/>
                </a:lnTo>
                <a:lnTo>
                  <a:pt x="0" y="421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467592" y="8253866"/>
            <a:ext cx="421904" cy="421904"/>
          </a:xfrm>
          <a:custGeom>
            <a:avLst/>
            <a:gdLst/>
            <a:ahLst/>
            <a:cxnLst/>
            <a:rect r="r" b="b" t="t" l="l"/>
            <a:pathLst>
              <a:path h="421904" w="421904">
                <a:moveTo>
                  <a:pt x="0" y="0"/>
                </a:moveTo>
                <a:lnTo>
                  <a:pt x="421904" y="0"/>
                </a:lnTo>
                <a:lnTo>
                  <a:pt x="421904" y="421903"/>
                </a:lnTo>
                <a:lnTo>
                  <a:pt x="0" y="4219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8100" y="2919976"/>
            <a:ext cx="10816995" cy="6338324"/>
          </a:xfrm>
          <a:custGeom>
            <a:avLst/>
            <a:gdLst/>
            <a:ahLst/>
            <a:cxnLst/>
            <a:rect r="r" b="b" t="t" l="l"/>
            <a:pathLst>
              <a:path h="6338324" w="10816995">
                <a:moveTo>
                  <a:pt x="0" y="0"/>
                </a:moveTo>
                <a:lnTo>
                  <a:pt x="10816995" y="0"/>
                </a:lnTo>
                <a:lnTo>
                  <a:pt x="10816995" y="6338324"/>
                </a:lnTo>
                <a:lnTo>
                  <a:pt x="0" y="6338324"/>
                </a:lnTo>
                <a:lnTo>
                  <a:pt x="0" y="0"/>
                </a:lnTo>
                <a:close/>
              </a:path>
            </a:pathLst>
          </a:custGeom>
          <a:blipFill>
            <a:blip r:embed="rId4"/>
            <a:stretch>
              <a:fillRect l="0" t="-6957" r="0" b="-6957"/>
            </a:stretch>
          </a:blipFill>
          <a:ln w="9525" cap="sq">
            <a:solidFill>
              <a:srgbClr val="403E3E"/>
            </a:solidFill>
            <a:prstDash val="solid"/>
            <a:miter/>
          </a:ln>
        </p:spPr>
      </p:sp>
      <p:sp>
        <p:nvSpPr>
          <p:cNvPr name="TextBox 9" id="9"/>
          <p:cNvSpPr txBox="true"/>
          <p:nvPr/>
        </p:nvSpPr>
        <p:spPr>
          <a:xfrm rot="0">
            <a:off x="2410708" y="1674617"/>
            <a:ext cx="13466584" cy="875666"/>
          </a:xfrm>
          <a:prstGeom prst="rect">
            <a:avLst/>
          </a:prstGeom>
        </p:spPr>
        <p:txBody>
          <a:bodyPr anchor="t" rtlCol="false" tIns="0" lIns="0" bIns="0" rIns="0">
            <a:spAutoFit/>
          </a:bodyPr>
          <a:lstStyle/>
          <a:p>
            <a:pPr algn="ctr" marL="0" indent="0" lvl="0">
              <a:lnSpc>
                <a:spcPts val="6080"/>
              </a:lnSpc>
              <a:spcBef>
                <a:spcPct val="0"/>
              </a:spcBef>
            </a:pPr>
            <a:r>
              <a:rPr lang="en-US" sz="8000" spc="-176">
                <a:solidFill>
                  <a:srgbClr val="403E3E"/>
                </a:solidFill>
                <a:latin typeface="Arial Nova Light"/>
                <a:ea typeface="Arial Nova Light"/>
                <a:cs typeface="Arial Nova Light"/>
                <a:sym typeface="Arial Nova Light"/>
              </a:rPr>
              <a:t>FOR MORE INFORMATION</a:t>
            </a:r>
          </a:p>
        </p:txBody>
      </p:sp>
      <p:sp>
        <p:nvSpPr>
          <p:cNvPr name="TextBox 10" id="10"/>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11" id="11"/>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TextBox 12" id="12"/>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CREATIVE BRIEF</a:t>
            </a:r>
          </a:p>
        </p:txBody>
      </p:sp>
      <p:sp>
        <p:nvSpPr>
          <p:cNvPr name="TextBox 13" id="13"/>
          <p:cNvSpPr txBox="true"/>
          <p:nvPr/>
        </p:nvSpPr>
        <p:spPr>
          <a:xfrm rot="0">
            <a:off x="11467592" y="3521557"/>
            <a:ext cx="3516289" cy="397510"/>
          </a:xfrm>
          <a:prstGeom prst="rect">
            <a:avLst/>
          </a:prstGeom>
        </p:spPr>
        <p:txBody>
          <a:bodyPr anchor="t" rtlCol="false" tIns="0" lIns="0" bIns="0" rIns="0">
            <a:spAutoFit/>
          </a:bodyPr>
          <a:lstStyle/>
          <a:p>
            <a:pPr algn="l" marL="0" indent="0" lvl="0">
              <a:lnSpc>
                <a:spcPts val="3079"/>
              </a:lnSpc>
              <a:spcBef>
                <a:spcPct val="0"/>
              </a:spcBef>
            </a:pPr>
            <a:r>
              <a:rPr lang="en-US" sz="2799" spc="-61" strike="noStrike" u="none">
                <a:solidFill>
                  <a:srgbClr val="403E3E"/>
                </a:solidFill>
                <a:latin typeface="Arial Nova Light"/>
                <a:ea typeface="Arial Nova Light"/>
                <a:cs typeface="Arial Nova Light"/>
                <a:sym typeface="Arial Nova Light"/>
              </a:rPr>
              <a:t>Harper Russo</a:t>
            </a:r>
          </a:p>
        </p:txBody>
      </p:sp>
      <p:sp>
        <p:nvSpPr>
          <p:cNvPr name="TextBox 14" id="14"/>
          <p:cNvSpPr txBox="true"/>
          <p:nvPr/>
        </p:nvSpPr>
        <p:spPr>
          <a:xfrm rot="0">
            <a:off x="11993265" y="4513571"/>
            <a:ext cx="2990617" cy="262255"/>
          </a:xfrm>
          <a:prstGeom prst="rect">
            <a:avLst/>
          </a:prstGeom>
        </p:spPr>
        <p:txBody>
          <a:bodyPr anchor="t" rtlCol="false" tIns="0" lIns="0" bIns="0" rIns="0">
            <a:spAutoFit/>
          </a:bodyPr>
          <a:lstStyle/>
          <a:p>
            <a:pPr algn="just" marL="0" indent="0" lvl="0">
              <a:lnSpc>
                <a:spcPts val="2090"/>
              </a:lnSpc>
              <a:spcBef>
                <a:spcPct val="0"/>
              </a:spcBef>
            </a:pPr>
            <a:r>
              <a:rPr lang="en-US" b="true" sz="1900" spc="-41" strike="noStrike" u="none">
                <a:solidFill>
                  <a:srgbClr val="403E3E"/>
                </a:solidFill>
                <a:latin typeface="Mukti"/>
                <a:ea typeface="Mukti"/>
                <a:cs typeface="Mukti"/>
                <a:sym typeface="Mukti"/>
              </a:rPr>
              <a:t>hello@reallygreatsite.com</a:t>
            </a:r>
          </a:p>
        </p:txBody>
      </p:sp>
      <p:sp>
        <p:nvSpPr>
          <p:cNvPr name="TextBox 15" id="15"/>
          <p:cNvSpPr txBox="true"/>
          <p:nvPr/>
        </p:nvSpPr>
        <p:spPr>
          <a:xfrm rot="0">
            <a:off x="11467592" y="3959707"/>
            <a:ext cx="3516289" cy="306705"/>
          </a:xfrm>
          <a:prstGeom prst="rect">
            <a:avLst/>
          </a:prstGeom>
        </p:spPr>
        <p:txBody>
          <a:bodyPr anchor="t" rtlCol="false" tIns="0" lIns="0" bIns="0" rIns="0">
            <a:spAutoFit/>
          </a:bodyPr>
          <a:lstStyle/>
          <a:p>
            <a:pPr algn="l">
              <a:lnSpc>
                <a:spcPts val="2520"/>
              </a:lnSpc>
              <a:spcBef>
                <a:spcPct val="0"/>
              </a:spcBef>
            </a:pPr>
            <a:r>
              <a:rPr lang="en-US" sz="1800" spc="-39">
                <a:solidFill>
                  <a:srgbClr val="403E3E"/>
                </a:solidFill>
                <a:latin typeface="Arial Nova Light"/>
                <a:ea typeface="Arial Nova Light"/>
                <a:cs typeface="Arial Nova Light"/>
                <a:sym typeface="Arial Nova Light"/>
              </a:rPr>
              <a:t>CREATIVE DIRECTOR</a:t>
            </a:r>
          </a:p>
        </p:txBody>
      </p:sp>
      <p:sp>
        <p:nvSpPr>
          <p:cNvPr name="TextBox 16" id="16"/>
          <p:cNvSpPr txBox="true"/>
          <p:nvPr/>
        </p:nvSpPr>
        <p:spPr>
          <a:xfrm rot="0">
            <a:off x="11467592" y="5423526"/>
            <a:ext cx="3516289" cy="397510"/>
          </a:xfrm>
          <a:prstGeom prst="rect">
            <a:avLst/>
          </a:prstGeom>
        </p:spPr>
        <p:txBody>
          <a:bodyPr anchor="t" rtlCol="false" tIns="0" lIns="0" bIns="0" rIns="0">
            <a:spAutoFit/>
          </a:bodyPr>
          <a:lstStyle/>
          <a:p>
            <a:pPr algn="l" marL="0" indent="0" lvl="0">
              <a:lnSpc>
                <a:spcPts val="3079"/>
              </a:lnSpc>
              <a:spcBef>
                <a:spcPct val="0"/>
              </a:spcBef>
            </a:pPr>
            <a:r>
              <a:rPr lang="en-US" sz="2799" spc="-61">
                <a:solidFill>
                  <a:srgbClr val="403E3E"/>
                </a:solidFill>
                <a:latin typeface="Arial Nova Light"/>
                <a:ea typeface="Arial Nova Light"/>
                <a:cs typeface="Arial Nova Light"/>
                <a:sym typeface="Arial Nova Light"/>
              </a:rPr>
              <a:t>Howard Ong</a:t>
            </a:r>
          </a:p>
        </p:txBody>
      </p:sp>
      <p:sp>
        <p:nvSpPr>
          <p:cNvPr name="TextBox 17" id="17"/>
          <p:cNvSpPr txBox="true"/>
          <p:nvPr/>
        </p:nvSpPr>
        <p:spPr>
          <a:xfrm rot="0">
            <a:off x="11993265" y="6415541"/>
            <a:ext cx="2990617" cy="262255"/>
          </a:xfrm>
          <a:prstGeom prst="rect">
            <a:avLst/>
          </a:prstGeom>
        </p:spPr>
        <p:txBody>
          <a:bodyPr anchor="t" rtlCol="false" tIns="0" lIns="0" bIns="0" rIns="0">
            <a:spAutoFit/>
          </a:bodyPr>
          <a:lstStyle/>
          <a:p>
            <a:pPr algn="just" marL="0" indent="0" lvl="0">
              <a:lnSpc>
                <a:spcPts val="2090"/>
              </a:lnSpc>
              <a:spcBef>
                <a:spcPct val="0"/>
              </a:spcBef>
            </a:pPr>
            <a:r>
              <a:rPr lang="en-US" b="true" sz="1900" spc="-41" strike="noStrike" u="none">
                <a:solidFill>
                  <a:srgbClr val="403E3E"/>
                </a:solidFill>
                <a:latin typeface="Mukti"/>
                <a:ea typeface="Mukti"/>
                <a:cs typeface="Mukti"/>
                <a:sym typeface="Mukti"/>
              </a:rPr>
              <a:t>hello@reallygreatsite.com</a:t>
            </a:r>
          </a:p>
        </p:txBody>
      </p:sp>
      <p:sp>
        <p:nvSpPr>
          <p:cNvPr name="TextBox 18" id="18"/>
          <p:cNvSpPr txBox="true"/>
          <p:nvPr/>
        </p:nvSpPr>
        <p:spPr>
          <a:xfrm rot="0">
            <a:off x="11467592" y="5861676"/>
            <a:ext cx="3516289" cy="306705"/>
          </a:xfrm>
          <a:prstGeom prst="rect">
            <a:avLst/>
          </a:prstGeom>
        </p:spPr>
        <p:txBody>
          <a:bodyPr anchor="t" rtlCol="false" tIns="0" lIns="0" bIns="0" rIns="0">
            <a:spAutoFit/>
          </a:bodyPr>
          <a:lstStyle/>
          <a:p>
            <a:pPr algn="l">
              <a:lnSpc>
                <a:spcPts val="2520"/>
              </a:lnSpc>
              <a:spcBef>
                <a:spcPct val="0"/>
              </a:spcBef>
            </a:pPr>
            <a:r>
              <a:rPr lang="en-US" sz="1800" spc="-39">
                <a:solidFill>
                  <a:srgbClr val="403E3E"/>
                </a:solidFill>
                <a:latin typeface="Arial Nova Light"/>
                <a:ea typeface="Arial Nova Light"/>
                <a:cs typeface="Arial Nova Light"/>
                <a:sym typeface="Arial Nova Light"/>
              </a:rPr>
              <a:t>MARKETING MANAGER</a:t>
            </a:r>
          </a:p>
        </p:txBody>
      </p:sp>
      <p:sp>
        <p:nvSpPr>
          <p:cNvPr name="TextBox 19" id="19"/>
          <p:cNvSpPr txBox="true"/>
          <p:nvPr/>
        </p:nvSpPr>
        <p:spPr>
          <a:xfrm rot="0">
            <a:off x="11467592" y="7325496"/>
            <a:ext cx="3516289" cy="397510"/>
          </a:xfrm>
          <a:prstGeom prst="rect">
            <a:avLst/>
          </a:prstGeom>
        </p:spPr>
        <p:txBody>
          <a:bodyPr anchor="t" rtlCol="false" tIns="0" lIns="0" bIns="0" rIns="0">
            <a:spAutoFit/>
          </a:bodyPr>
          <a:lstStyle/>
          <a:p>
            <a:pPr algn="l" marL="0" indent="0" lvl="0">
              <a:lnSpc>
                <a:spcPts val="3079"/>
              </a:lnSpc>
              <a:spcBef>
                <a:spcPct val="0"/>
              </a:spcBef>
            </a:pPr>
            <a:r>
              <a:rPr lang="en-US" sz="2799" spc="-61">
                <a:solidFill>
                  <a:srgbClr val="403E3E"/>
                </a:solidFill>
                <a:latin typeface="Arial Nova Light"/>
                <a:ea typeface="Arial Nova Light"/>
                <a:cs typeface="Arial Nova Light"/>
                <a:sym typeface="Arial Nova Light"/>
              </a:rPr>
              <a:t>Samira Hadid</a:t>
            </a:r>
          </a:p>
        </p:txBody>
      </p:sp>
      <p:sp>
        <p:nvSpPr>
          <p:cNvPr name="TextBox 20" id="20"/>
          <p:cNvSpPr txBox="true"/>
          <p:nvPr/>
        </p:nvSpPr>
        <p:spPr>
          <a:xfrm rot="0">
            <a:off x="11993265" y="8318001"/>
            <a:ext cx="2990617" cy="262255"/>
          </a:xfrm>
          <a:prstGeom prst="rect">
            <a:avLst/>
          </a:prstGeom>
        </p:spPr>
        <p:txBody>
          <a:bodyPr anchor="t" rtlCol="false" tIns="0" lIns="0" bIns="0" rIns="0">
            <a:spAutoFit/>
          </a:bodyPr>
          <a:lstStyle/>
          <a:p>
            <a:pPr algn="just" marL="0" indent="0" lvl="0">
              <a:lnSpc>
                <a:spcPts val="2090"/>
              </a:lnSpc>
              <a:spcBef>
                <a:spcPct val="0"/>
              </a:spcBef>
            </a:pPr>
            <a:r>
              <a:rPr lang="en-US" sz="1900" spc="-41" strike="noStrike" u="none">
                <a:solidFill>
                  <a:srgbClr val="403E3E"/>
                </a:solidFill>
                <a:latin typeface="Mukti"/>
                <a:ea typeface="Mukti"/>
                <a:cs typeface="Mukti"/>
                <a:sym typeface="Mukti"/>
              </a:rPr>
              <a:t>hello@reallygreatsite.com</a:t>
            </a:r>
          </a:p>
        </p:txBody>
      </p:sp>
      <p:sp>
        <p:nvSpPr>
          <p:cNvPr name="TextBox 21" id="21"/>
          <p:cNvSpPr txBox="true"/>
          <p:nvPr/>
        </p:nvSpPr>
        <p:spPr>
          <a:xfrm rot="0">
            <a:off x="11467592" y="7763646"/>
            <a:ext cx="3516289" cy="306705"/>
          </a:xfrm>
          <a:prstGeom prst="rect">
            <a:avLst/>
          </a:prstGeom>
        </p:spPr>
        <p:txBody>
          <a:bodyPr anchor="t" rtlCol="false" tIns="0" lIns="0" bIns="0" rIns="0">
            <a:spAutoFit/>
          </a:bodyPr>
          <a:lstStyle/>
          <a:p>
            <a:pPr algn="l">
              <a:lnSpc>
                <a:spcPts val="2520"/>
              </a:lnSpc>
              <a:spcBef>
                <a:spcPct val="0"/>
              </a:spcBef>
            </a:pPr>
            <a:r>
              <a:rPr lang="en-US" sz="1800" spc="-39">
                <a:solidFill>
                  <a:srgbClr val="403E3E"/>
                </a:solidFill>
                <a:latin typeface="Arial Nova Light"/>
                <a:ea typeface="Arial Nova Light"/>
                <a:cs typeface="Arial Nova Light"/>
                <a:sym typeface="Arial Nova Light"/>
              </a:rPr>
              <a:t>LEAD GRAPHIC DESIGNER</a:t>
            </a:r>
          </a:p>
        </p:txBody>
      </p:sp>
      <p:grpSp>
        <p:nvGrpSpPr>
          <p:cNvPr name="Group 22" id="22"/>
          <p:cNvGrpSpPr/>
          <p:nvPr/>
        </p:nvGrpSpPr>
        <p:grpSpPr>
          <a:xfrm rot="0">
            <a:off x="251435" y="9507110"/>
            <a:ext cx="542093" cy="540520"/>
            <a:chOff x="0" y="0"/>
            <a:chExt cx="174424" cy="173917"/>
          </a:xfrm>
        </p:grpSpPr>
        <p:sp>
          <p:nvSpPr>
            <p:cNvPr name="Freeform 23" id="23"/>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24" id="24"/>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10</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sp>
        <p:nvSpPr>
          <p:cNvPr name="Freeform 2" id="2"/>
          <p:cNvSpPr/>
          <p:nvPr/>
        </p:nvSpPr>
        <p:spPr>
          <a:xfrm flipH="false" flipV="false" rot="0">
            <a:off x="-179114" y="1028700"/>
            <a:ext cx="8494456" cy="8229600"/>
          </a:xfrm>
          <a:custGeom>
            <a:avLst/>
            <a:gdLst/>
            <a:ahLst/>
            <a:cxnLst/>
            <a:rect r="r" b="b" t="t" l="l"/>
            <a:pathLst>
              <a:path h="8229600" w="8494456">
                <a:moveTo>
                  <a:pt x="0" y="0"/>
                </a:moveTo>
                <a:lnTo>
                  <a:pt x="8494457" y="0"/>
                </a:lnTo>
                <a:lnTo>
                  <a:pt x="8494457" y="8229600"/>
                </a:lnTo>
                <a:lnTo>
                  <a:pt x="0" y="8229600"/>
                </a:lnTo>
                <a:lnTo>
                  <a:pt x="0" y="0"/>
                </a:lnTo>
                <a:close/>
              </a:path>
            </a:pathLst>
          </a:custGeom>
          <a:blipFill>
            <a:blip r:embed="rId2"/>
            <a:stretch>
              <a:fillRect l="-22570" t="0" r="-22570" b="0"/>
            </a:stretch>
          </a:blipFill>
          <a:ln w="9525" cap="sq">
            <a:solidFill>
              <a:srgbClr val="403E3E"/>
            </a:solidFill>
            <a:prstDash val="solid"/>
            <a:miter/>
          </a:ln>
        </p:spPr>
      </p:sp>
      <p:sp>
        <p:nvSpPr>
          <p:cNvPr name="AutoShape 3" id="3"/>
          <p:cNvSpPr/>
          <p:nvPr/>
        </p:nvSpPr>
        <p:spPr>
          <a:xfrm>
            <a:off x="8315343" y="9253537"/>
            <a:ext cx="10585649" cy="0"/>
          </a:xfrm>
          <a:prstGeom prst="line">
            <a:avLst/>
          </a:prstGeom>
          <a:ln cap="flat" w="9525">
            <a:solidFill>
              <a:srgbClr val="403E3E"/>
            </a:solidFill>
            <a:prstDash val="solid"/>
            <a:headEnd type="none" len="sm" w="sm"/>
            <a:tailEnd type="none" len="sm" w="sm"/>
          </a:ln>
        </p:spPr>
      </p:sp>
      <p:sp>
        <p:nvSpPr>
          <p:cNvPr name="TextBox 4" id="4"/>
          <p:cNvSpPr txBox="true"/>
          <p:nvPr/>
        </p:nvSpPr>
        <p:spPr>
          <a:xfrm rot="0">
            <a:off x="10443144" y="1968969"/>
            <a:ext cx="6816156" cy="875666"/>
          </a:xfrm>
          <a:prstGeom prst="rect">
            <a:avLst/>
          </a:prstGeom>
        </p:spPr>
        <p:txBody>
          <a:bodyPr anchor="t" rtlCol="false" tIns="0" lIns="0" bIns="0" rIns="0">
            <a:spAutoFit/>
          </a:bodyPr>
          <a:lstStyle/>
          <a:p>
            <a:pPr algn="r">
              <a:lnSpc>
                <a:spcPts val="6080"/>
              </a:lnSpc>
            </a:pPr>
            <a:r>
              <a:rPr lang="en-US" sz="8000" spc="-176">
                <a:solidFill>
                  <a:srgbClr val="403E3E"/>
                </a:solidFill>
                <a:latin typeface="Arial Nova Light"/>
                <a:ea typeface="Arial Nova Light"/>
                <a:cs typeface="Arial Nova Light"/>
                <a:sym typeface="Arial Nova Light"/>
              </a:rPr>
              <a:t>AGENDA</a:t>
            </a:r>
          </a:p>
        </p:txBody>
      </p:sp>
      <p:sp>
        <p:nvSpPr>
          <p:cNvPr name="TextBox 5" id="5"/>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6" id="6"/>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TextBox 7" id="7"/>
          <p:cNvSpPr txBox="true"/>
          <p:nvPr/>
        </p:nvSpPr>
        <p:spPr>
          <a:xfrm rot="0">
            <a:off x="13498084" y="3330410"/>
            <a:ext cx="3759945" cy="397510"/>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The Objective</a:t>
            </a:r>
          </a:p>
        </p:txBody>
      </p:sp>
      <p:sp>
        <p:nvSpPr>
          <p:cNvPr name="TextBox 8" id="8"/>
          <p:cNvSpPr txBox="true"/>
          <p:nvPr/>
        </p:nvSpPr>
        <p:spPr>
          <a:xfrm rot="0">
            <a:off x="13498402" y="3991583"/>
            <a:ext cx="3759945" cy="397510"/>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The Brand</a:t>
            </a:r>
          </a:p>
        </p:txBody>
      </p:sp>
      <p:sp>
        <p:nvSpPr>
          <p:cNvPr name="TextBox 9" id="9"/>
          <p:cNvSpPr txBox="true"/>
          <p:nvPr/>
        </p:nvSpPr>
        <p:spPr>
          <a:xfrm rot="0">
            <a:off x="13498719" y="4652756"/>
            <a:ext cx="3759945" cy="397510"/>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Target Audience</a:t>
            </a:r>
          </a:p>
        </p:txBody>
      </p:sp>
      <p:sp>
        <p:nvSpPr>
          <p:cNvPr name="TextBox 10" id="10"/>
          <p:cNvSpPr txBox="true"/>
          <p:nvPr/>
        </p:nvSpPr>
        <p:spPr>
          <a:xfrm rot="0">
            <a:off x="13499037" y="5313929"/>
            <a:ext cx="3759945" cy="397510"/>
          </a:xfrm>
          <a:prstGeom prst="rect">
            <a:avLst/>
          </a:prstGeom>
        </p:spPr>
        <p:txBody>
          <a:bodyPr anchor="t" rtlCol="false" tIns="0" lIns="0" bIns="0" rIns="0">
            <a:spAutoFit/>
          </a:bodyPr>
          <a:lstStyle/>
          <a:p>
            <a:pPr algn="r"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Visual Inspiration</a:t>
            </a:r>
          </a:p>
        </p:txBody>
      </p:sp>
      <p:sp>
        <p:nvSpPr>
          <p:cNvPr name="TextBox 11" id="11"/>
          <p:cNvSpPr txBox="true"/>
          <p:nvPr/>
        </p:nvSpPr>
        <p:spPr>
          <a:xfrm rot="0">
            <a:off x="13499355" y="5975102"/>
            <a:ext cx="3759945" cy="397510"/>
          </a:xfrm>
          <a:prstGeom prst="rect">
            <a:avLst/>
          </a:prstGeom>
        </p:spPr>
        <p:txBody>
          <a:bodyPr anchor="t" rtlCol="false" tIns="0" lIns="0" bIns="0" rIns="0">
            <a:spAutoFit/>
          </a:bodyPr>
          <a:lstStyle/>
          <a:p>
            <a:pPr algn="r"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Brand</a:t>
            </a:r>
            <a:r>
              <a:rPr lang="en-US" sz="2799" spc="-153" strike="noStrike" u="none">
                <a:solidFill>
                  <a:srgbClr val="403E3E"/>
                </a:solidFill>
                <a:latin typeface="Arial Nova Light"/>
                <a:ea typeface="Arial Nova Light"/>
                <a:cs typeface="Arial Nova Light"/>
                <a:sym typeface="Arial Nova Light"/>
              </a:rPr>
              <a:t> Messaging</a:t>
            </a:r>
          </a:p>
        </p:txBody>
      </p:sp>
      <p:sp>
        <p:nvSpPr>
          <p:cNvPr name="TextBox 12" id="12"/>
          <p:cNvSpPr txBox="true"/>
          <p:nvPr/>
        </p:nvSpPr>
        <p:spPr>
          <a:xfrm rot="0">
            <a:off x="13497131" y="6636275"/>
            <a:ext cx="3759945" cy="397510"/>
          </a:xfrm>
          <a:prstGeom prst="rect">
            <a:avLst/>
          </a:prstGeom>
        </p:spPr>
        <p:txBody>
          <a:bodyPr anchor="t" rtlCol="false" tIns="0" lIns="0" bIns="0" rIns="0">
            <a:spAutoFit/>
          </a:bodyPr>
          <a:lstStyle/>
          <a:p>
            <a:pPr algn="r"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Campaign </a:t>
            </a:r>
            <a:r>
              <a:rPr lang="en-US" sz="2799" spc="-153" strike="noStrike" u="none">
                <a:solidFill>
                  <a:srgbClr val="403E3E"/>
                </a:solidFill>
                <a:latin typeface="Arial Nova Light"/>
                <a:ea typeface="Arial Nova Light"/>
                <a:cs typeface="Arial Nova Light"/>
                <a:sym typeface="Arial Nova Light"/>
              </a:rPr>
              <a:t>Timeline</a:t>
            </a:r>
          </a:p>
        </p:txBody>
      </p:sp>
      <p:sp>
        <p:nvSpPr>
          <p:cNvPr name="TextBox 13" id="13"/>
          <p:cNvSpPr txBox="true"/>
          <p:nvPr/>
        </p:nvSpPr>
        <p:spPr>
          <a:xfrm rot="0">
            <a:off x="13497449" y="7297448"/>
            <a:ext cx="3759945" cy="397510"/>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Metrics of Success</a:t>
            </a:r>
          </a:p>
        </p:txBody>
      </p:sp>
      <p:sp>
        <p:nvSpPr>
          <p:cNvPr name="TextBox 14" id="14"/>
          <p:cNvSpPr txBox="true"/>
          <p:nvPr/>
        </p:nvSpPr>
        <p:spPr>
          <a:xfrm rot="0">
            <a:off x="13497766" y="7958621"/>
            <a:ext cx="3759945" cy="397510"/>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Contact</a:t>
            </a:r>
          </a:p>
        </p:txBody>
      </p:sp>
      <p:sp>
        <p:nvSpPr>
          <p:cNvPr name="TextBox 15" id="15"/>
          <p:cNvSpPr txBox="true"/>
          <p:nvPr/>
        </p:nvSpPr>
        <p:spPr>
          <a:xfrm rot="0">
            <a:off x="10613091" y="3330410"/>
            <a:ext cx="588515" cy="397510"/>
          </a:xfrm>
          <a:prstGeom prst="rect">
            <a:avLst/>
          </a:prstGeom>
        </p:spPr>
        <p:txBody>
          <a:bodyPr anchor="t" rtlCol="false" tIns="0" lIns="0" bIns="0" rIns="0">
            <a:spAutoFit/>
          </a:bodyPr>
          <a:lstStyle/>
          <a:p>
            <a:pPr algn="l"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1</a:t>
            </a:r>
          </a:p>
        </p:txBody>
      </p:sp>
      <p:sp>
        <p:nvSpPr>
          <p:cNvPr name="TextBox 16" id="16"/>
          <p:cNvSpPr txBox="true"/>
          <p:nvPr/>
        </p:nvSpPr>
        <p:spPr>
          <a:xfrm rot="0">
            <a:off x="10613091" y="3991583"/>
            <a:ext cx="588515" cy="397510"/>
          </a:xfrm>
          <a:prstGeom prst="rect">
            <a:avLst/>
          </a:prstGeom>
        </p:spPr>
        <p:txBody>
          <a:bodyPr anchor="t" rtlCol="false" tIns="0" lIns="0" bIns="0" rIns="0">
            <a:spAutoFit/>
          </a:bodyPr>
          <a:lstStyle/>
          <a:p>
            <a:pPr algn="l"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2</a:t>
            </a:r>
          </a:p>
        </p:txBody>
      </p:sp>
      <p:sp>
        <p:nvSpPr>
          <p:cNvPr name="TextBox 17" id="17"/>
          <p:cNvSpPr txBox="true"/>
          <p:nvPr/>
        </p:nvSpPr>
        <p:spPr>
          <a:xfrm rot="0">
            <a:off x="10613091" y="4652756"/>
            <a:ext cx="588515" cy="397510"/>
          </a:xfrm>
          <a:prstGeom prst="rect">
            <a:avLst/>
          </a:prstGeom>
        </p:spPr>
        <p:txBody>
          <a:bodyPr anchor="t" rtlCol="false" tIns="0" lIns="0" bIns="0" rIns="0">
            <a:spAutoFit/>
          </a:bodyPr>
          <a:lstStyle/>
          <a:p>
            <a:pPr algn="l"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3</a:t>
            </a:r>
          </a:p>
        </p:txBody>
      </p:sp>
      <p:sp>
        <p:nvSpPr>
          <p:cNvPr name="TextBox 18" id="18"/>
          <p:cNvSpPr txBox="true"/>
          <p:nvPr/>
        </p:nvSpPr>
        <p:spPr>
          <a:xfrm rot="0">
            <a:off x="10613091" y="5313929"/>
            <a:ext cx="588515" cy="397510"/>
          </a:xfrm>
          <a:prstGeom prst="rect">
            <a:avLst/>
          </a:prstGeom>
        </p:spPr>
        <p:txBody>
          <a:bodyPr anchor="t" rtlCol="false" tIns="0" lIns="0" bIns="0" rIns="0">
            <a:spAutoFit/>
          </a:bodyPr>
          <a:lstStyle/>
          <a:p>
            <a:pPr algn="l"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4</a:t>
            </a:r>
          </a:p>
        </p:txBody>
      </p:sp>
      <p:sp>
        <p:nvSpPr>
          <p:cNvPr name="TextBox 19" id="19"/>
          <p:cNvSpPr txBox="true"/>
          <p:nvPr/>
        </p:nvSpPr>
        <p:spPr>
          <a:xfrm rot="0">
            <a:off x="10613091" y="5975102"/>
            <a:ext cx="588515" cy="397510"/>
          </a:xfrm>
          <a:prstGeom prst="rect">
            <a:avLst/>
          </a:prstGeom>
        </p:spPr>
        <p:txBody>
          <a:bodyPr anchor="t" rtlCol="false" tIns="0" lIns="0" bIns="0" rIns="0">
            <a:spAutoFit/>
          </a:bodyPr>
          <a:lstStyle/>
          <a:p>
            <a:pPr algn="l"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5</a:t>
            </a:r>
          </a:p>
        </p:txBody>
      </p:sp>
      <p:sp>
        <p:nvSpPr>
          <p:cNvPr name="TextBox 20" id="20"/>
          <p:cNvSpPr txBox="true"/>
          <p:nvPr/>
        </p:nvSpPr>
        <p:spPr>
          <a:xfrm rot="0">
            <a:off x="10613091" y="6636275"/>
            <a:ext cx="588515" cy="397510"/>
          </a:xfrm>
          <a:prstGeom prst="rect">
            <a:avLst/>
          </a:prstGeom>
        </p:spPr>
        <p:txBody>
          <a:bodyPr anchor="t" rtlCol="false" tIns="0" lIns="0" bIns="0" rIns="0">
            <a:spAutoFit/>
          </a:bodyPr>
          <a:lstStyle/>
          <a:p>
            <a:pPr algn="l"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6</a:t>
            </a:r>
          </a:p>
        </p:txBody>
      </p:sp>
      <p:sp>
        <p:nvSpPr>
          <p:cNvPr name="TextBox 21" id="21"/>
          <p:cNvSpPr txBox="true"/>
          <p:nvPr/>
        </p:nvSpPr>
        <p:spPr>
          <a:xfrm rot="0">
            <a:off x="10613091" y="7297448"/>
            <a:ext cx="588515" cy="397510"/>
          </a:xfrm>
          <a:prstGeom prst="rect">
            <a:avLst/>
          </a:prstGeom>
        </p:spPr>
        <p:txBody>
          <a:bodyPr anchor="t" rtlCol="false" tIns="0" lIns="0" bIns="0" rIns="0">
            <a:spAutoFit/>
          </a:bodyPr>
          <a:lstStyle/>
          <a:p>
            <a:pPr algn="l"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7</a:t>
            </a:r>
          </a:p>
        </p:txBody>
      </p:sp>
      <p:sp>
        <p:nvSpPr>
          <p:cNvPr name="TextBox 22" id="22"/>
          <p:cNvSpPr txBox="true"/>
          <p:nvPr/>
        </p:nvSpPr>
        <p:spPr>
          <a:xfrm rot="0">
            <a:off x="10613091" y="7958621"/>
            <a:ext cx="588515" cy="397510"/>
          </a:xfrm>
          <a:prstGeom prst="rect">
            <a:avLst/>
          </a:prstGeom>
        </p:spPr>
        <p:txBody>
          <a:bodyPr anchor="t" rtlCol="false" tIns="0" lIns="0" bIns="0" rIns="0">
            <a:spAutoFit/>
          </a:bodyPr>
          <a:lstStyle/>
          <a:p>
            <a:pPr algn="l" marL="0" indent="0" lvl="0">
              <a:lnSpc>
                <a:spcPts val="3079"/>
              </a:lnSpc>
              <a:spcBef>
                <a:spcPct val="0"/>
              </a:spcBef>
            </a:pPr>
            <a:r>
              <a:rPr lang="en-US" sz="2799" spc="-153">
                <a:solidFill>
                  <a:srgbClr val="403E3E"/>
                </a:solidFill>
                <a:latin typeface="Arial Nova Light"/>
                <a:ea typeface="Arial Nova Light"/>
                <a:cs typeface="Arial Nova Light"/>
                <a:sym typeface="Arial Nova Light"/>
              </a:rPr>
              <a:t>8</a:t>
            </a:r>
          </a:p>
        </p:txBody>
      </p:sp>
      <p:sp>
        <p:nvSpPr>
          <p:cNvPr name="AutoShape 23" id="23"/>
          <p:cNvSpPr/>
          <p:nvPr/>
        </p:nvSpPr>
        <p:spPr>
          <a:xfrm>
            <a:off x="8315343" y="1033462"/>
            <a:ext cx="10585649" cy="0"/>
          </a:xfrm>
          <a:prstGeom prst="line">
            <a:avLst/>
          </a:prstGeom>
          <a:ln cap="flat" w="9525">
            <a:solidFill>
              <a:srgbClr val="403E3E"/>
            </a:solidFill>
            <a:prstDash val="solid"/>
            <a:headEnd type="none" len="sm" w="sm"/>
            <a:tailEnd type="none" len="sm" w="sm"/>
          </a:ln>
        </p:spPr>
      </p:sp>
      <p:sp>
        <p:nvSpPr>
          <p:cNvPr name="TextBox 24" id="24"/>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CREATIVE BRIEF</a:t>
            </a:r>
          </a:p>
        </p:txBody>
      </p:sp>
      <p:grpSp>
        <p:nvGrpSpPr>
          <p:cNvPr name="Group 25" id="25"/>
          <p:cNvGrpSpPr/>
          <p:nvPr/>
        </p:nvGrpSpPr>
        <p:grpSpPr>
          <a:xfrm rot="0">
            <a:off x="251435" y="9507110"/>
            <a:ext cx="542093" cy="540520"/>
            <a:chOff x="0" y="0"/>
            <a:chExt cx="174424" cy="173917"/>
          </a:xfrm>
        </p:grpSpPr>
        <p:sp>
          <p:nvSpPr>
            <p:cNvPr name="Freeform 26" id="26"/>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27" id="27"/>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2</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6"/>
        </a:solidFill>
      </p:bgPr>
    </p:bg>
    <p:spTree>
      <p:nvGrpSpPr>
        <p:cNvPr id="1" name=""/>
        <p:cNvGrpSpPr/>
        <p:nvPr/>
      </p:nvGrpSpPr>
      <p:grpSpPr>
        <a:xfrm>
          <a:off x="0" y="0"/>
          <a:ext cx="0" cy="0"/>
          <a:chOff x="0" y="0"/>
          <a:chExt cx="0" cy="0"/>
        </a:xfrm>
      </p:grpSpPr>
      <p:sp>
        <p:nvSpPr>
          <p:cNvPr name="AutoShape 2" id="2"/>
          <p:cNvSpPr/>
          <p:nvPr/>
        </p:nvSpPr>
        <p:spPr>
          <a:xfrm>
            <a:off x="-612992" y="9253537"/>
            <a:ext cx="12396242" cy="0"/>
          </a:xfrm>
          <a:prstGeom prst="line">
            <a:avLst/>
          </a:prstGeom>
          <a:ln cap="flat" w="9525">
            <a:solidFill>
              <a:srgbClr val="403E3E"/>
            </a:solidFill>
            <a:prstDash val="solid"/>
            <a:headEnd type="none" len="sm" w="sm"/>
            <a:tailEnd type="none" len="sm" w="sm"/>
          </a:ln>
        </p:spPr>
      </p:sp>
      <p:sp>
        <p:nvSpPr>
          <p:cNvPr name="Freeform 3" id="3"/>
          <p:cNvSpPr/>
          <p:nvPr/>
        </p:nvSpPr>
        <p:spPr>
          <a:xfrm flipH="false" flipV="false" rot="0">
            <a:off x="11783250" y="2919976"/>
            <a:ext cx="6627278" cy="6338324"/>
          </a:xfrm>
          <a:custGeom>
            <a:avLst/>
            <a:gdLst/>
            <a:ahLst/>
            <a:cxnLst/>
            <a:rect r="r" b="b" t="t" l="l"/>
            <a:pathLst>
              <a:path h="6338324" w="6627278">
                <a:moveTo>
                  <a:pt x="0" y="0"/>
                </a:moveTo>
                <a:lnTo>
                  <a:pt x="6627278" y="0"/>
                </a:lnTo>
                <a:lnTo>
                  <a:pt x="6627278" y="6338324"/>
                </a:lnTo>
                <a:lnTo>
                  <a:pt x="0" y="6338324"/>
                </a:lnTo>
                <a:lnTo>
                  <a:pt x="0" y="0"/>
                </a:lnTo>
                <a:close/>
              </a:path>
            </a:pathLst>
          </a:custGeom>
          <a:blipFill>
            <a:blip r:embed="rId2"/>
            <a:stretch>
              <a:fillRect l="0" t="-28321" r="0" b="-28321"/>
            </a:stretch>
          </a:blipFill>
          <a:ln w="9525" cap="sq">
            <a:solidFill>
              <a:srgbClr val="403E3E"/>
            </a:solidFill>
            <a:prstDash val="solid"/>
            <a:miter/>
          </a:ln>
        </p:spPr>
      </p:sp>
      <p:sp>
        <p:nvSpPr>
          <p:cNvPr name="TextBox 4" id="4"/>
          <p:cNvSpPr txBox="true"/>
          <p:nvPr/>
        </p:nvSpPr>
        <p:spPr>
          <a:xfrm rot="0">
            <a:off x="4509428" y="1674617"/>
            <a:ext cx="9269143" cy="875666"/>
          </a:xfrm>
          <a:prstGeom prst="rect">
            <a:avLst/>
          </a:prstGeom>
        </p:spPr>
        <p:txBody>
          <a:bodyPr anchor="t" rtlCol="false" tIns="0" lIns="0" bIns="0" rIns="0">
            <a:spAutoFit/>
          </a:bodyPr>
          <a:lstStyle/>
          <a:p>
            <a:pPr algn="ctr" marL="0" indent="0" lvl="0">
              <a:lnSpc>
                <a:spcPts val="6080"/>
              </a:lnSpc>
              <a:spcBef>
                <a:spcPct val="0"/>
              </a:spcBef>
            </a:pPr>
            <a:r>
              <a:rPr lang="en-US" sz="8000" spc="-176" strike="noStrike" u="none">
                <a:solidFill>
                  <a:srgbClr val="403E3E"/>
                </a:solidFill>
                <a:latin typeface="Arial Nova Light"/>
                <a:ea typeface="Arial Nova Light"/>
                <a:cs typeface="Arial Nova Light"/>
                <a:sym typeface="Arial Nova Light"/>
              </a:rPr>
              <a:t>THE OBJECTIVE</a:t>
            </a:r>
          </a:p>
        </p:txBody>
      </p:sp>
      <p:sp>
        <p:nvSpPr>
          <p:cNvPr name="TextBox 5" id="5"/>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6" id="6"/>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AutoShape 7" id="7"/>
          <p:cNvSpPr/>
          <p:nvPr/>
        </p:nvSpPr>
        <p:spPr>
          <a:xfrm flipV="true">
            <a:off x="-462152" y="1033462"/>
            <a:ext cx="19212305" cy="0"/>
          </a:xfrm>
          <a:prstGeom prst="line">
            <a:avLst/>
          </a:prstGeom>
          <a:ln cap="flat" w="9525">
            <a:solidFill>
              <a:srgbClr val="403E3E"/>
            </a:solidFill>
            <a:prstDash val="solid"/>
            <a:headEnd type="none" len="sm" w="sm"/>
            <a:tailEnd type="none" len="sm" w="sm"/>
          </a:ln>
        </p:spPr>
      </p:sp>
      <p:sp>
        <p:nvSpPr>
          <p:cNvPr name="TextBox 8" id="8"/>
          <p:cNvSpPr txBox="true"/>
          <p:nvPr/>
        </p:nvSpPr>
        <p:spPr>
          <a:xfrm rot="0">
            <a:off x="1760569" y="4115287"/>
            <a:ext cx="8115300" cy="1717675"/>
          </a:xfrm>
          <a:prstGeom prst="rect">
            <a:avLst/>
          </a:prstGeom>
        </p:spPr>
        <p:txBody>
          <a:bodyPr anchor="t" rtlCol="false" tIns="0" lIns="0" bIns="0" rIns="0">
            <a:spAutoFit/>
          </a:bodyPr>
          <a:lstStyle/>
          <a:p>
            <a:pPr algn="just" marL="0" indent="0" lvl="0">
              <a:lnSpc>
                <a:spcPts val="2749"/>
              </a:lnSpc>
              <a:spcBef>
                <a:spcPct val="0"/>
              </a:spcBef>
            </a:pPr>
            <a:r>
              <a:rPr lang="en-US" b="true" sz="2499" spc="-137"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 Lorem ipsum dolor sit amet, consectetur adipiscing elit. Donec quis erat et quam iaculis faucibus at sit amet nibh. </a:t>
            </a:r>
          </a:p>
        </p:txBody>
      </p:sp>
      <p:sp>
        <p:nvSpPr>
          <p:cNvPr name="AutoShape 9" id="9"/>
          <p:cNvSpPr/>
          <p:nvPr/>
        </p:nvSpPr>
        <p:spPr>
          <a:xfrm>
            <a:off x="-462152" y="2924738"/>
            <a:ext cx="12245402" cy="0"/>
          </a:xfrm>
          <a:prstGeom prst="line">
            <a:avLst/>
          </a:prstGeom>
          <a:ln cap="flat" w="9525">
            <a:solidFill>
              <a:srgbClr val="403E3E"/>
            </a:solidFill>
            <a:prstDash val="solid"/>
            <a:headEnd type="none" len="sm" w="sm"/>
            <a:tailEnd type="none" len="sm" w="sm"/>
          </a:ln>
        </p:spPr>
      </p:sp>
      <p:sp>
        <p:nvSpPr>
          <p:cNvPr name="TextBox 10" id="10"/>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CREATIVE BRIEF</a:t>
            </a:r>
          </a:p>
        </p:txBody>
      </p:sp>
      <p:grpSp>
        <p:nvGrpSpPr>
          <p:cNvPr name="Group 11" id="11"/>
          <p:cNvGrpSpPr/>
          <p:nvPr/>
        </p:nvGrpSpPr>
        <p:grpSpPr>
          <a:xfrm rot="0">
            <a:off x="1760569" y="6204437"/>
            <a:ext cx="8115300" cy="795926"/>
            <a:chOff x="0" y="0"/>
            <a:chExt cx="2611174" cy="256097"/>
          </a:xfrm>
        </p:grpSpPr>
        <p:sp>
          <p:nvSpPr>
            <p:cNvPr name="Freeform 12" id="12"/>
            <p:cNvSpPr/>
            <p:nvPr/>
          </p:nvSpPr>
          <p:spPr>
            <a:xfrm flipH="false" flipV="false" rot="0">
              <a:off x="0" y="0"/>
              <a:ext cx="2611174" cy="256097"/>
            </a:xfrm>
            <a:custGeom>
              <a:avLst/>
              <a:gdLst/>
              <a:ahLst/>
              <a:cxnLst/>
              <a:rect r="r" b="b" t="t" l="l"/>
              <a:pathLst>
                <a:path h="256097" w="2611174">
                  <a:moveTo>
                    <a:pt x="48654" y="0"/>
                  </a:moveTo>
                  <a:lnTo>
                    <a:pt x="2562521" y="0"/>
                  </a:lnTo>
                  <a:cubicBezTo>
                    <a:pt x="2589391" y="0"/>
                    <a:pt x="2611174" y="21783"/>
                    <a:pt x="2611174" y="48654"/>
                  </a:cubicBezTo>
                  <a:lnTo>
                    <a:pt x="2611174" y="207443"/>
                  </a:lnTo>
                  <a:cubicBezTo>
                    <a:pt x="2611174" y="234314"/>
                    <a:pt x="2589391" y="256097"/>
                    <a:pt x="2562521" y="256097"/>
                  </a:cubicBezTo>
                  <a:lnTo>
                    <a:pt x="48654" y="256097"/>
                  </a:lnTo>
                  <a:cubicBezTo>
                    <a:pt x="21783" y="256097"/>
                    <a:pt x="0" y="234314"/>
                    <a:pt x="0" y="207443"/>
                  </a:cubicBezTo>
                  <a:lnTo>
                    <a:pt x="0" y="48654"/>
                  </a:lnTo>
                  <a:cubicBezTo>
                    <a:pt x="0" y="21783"/>
                    <a:pt x="21783" y="0"/>
                    <a:pt x="48654" y="0"/>
                  </a:cubicBezTo>
                  <a:close/>
                </a:path>
              </a:pathLst>
            </a:custGeom>
            <a:solidFill>
              <a:srgbClr val="000000">
                <a:alpha val="0"/>
              </a:srgbClr>
            </a:solidFill>
            <a:ln w="9525" cap="rnd">
              <a:solidFill>
                <a:srgbClr val="403E3E"/>
              </a:solidFill>
              <a:prstDash val="solid"/>
              <a:round/>
            </a:ln>
          </p:spPr>
        </p:sp>
        <p:sp>
          <p:nvSpPr>
            <p:cNvPr name="TextBox 13" id="13"/>
            <p:cNvSpPr txBox="true"/>
            <p:nvPr/>
          </p:nvSpPr>
          <p:spPr>
            <a:xfrm>
              <a:off x="0" y="-38100"/>
              <a:ext cx="2611174"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30% INCREASE IN WEBSITE TRAFFIC IN SIX MONTHS</a:t>
              </a:r>
            </a:p>
          </p:txBody>
        </p:sp>
      </p:grpSp>
      <p:grpSp>
        <p:nvGrpSpPr>
          <p:cNvPr name="Group 14" id="14"/>
          <p:cNvGrpSpPr/>
          <p:nvPr/>
        </p:nvGrpSpPr>
        <p:grpSpPr>
          <a:xfrm rot="0">
            <a:off x="1760569" y="7295638"/>
            <a:ext cx="8115300" cy="795926"/>
            <a:chOff x="0" y="0"/>
            <a:chExt cx="2611174" cy="256097"/>
          </a:xfrm>
        </p:grpSpPr>
        <p:sp>
          <p:nvSpPr>
            <p:cNvPr name="Freeform 15" id="15"/>
            <p:cNvSpPr/>
            <p:nvPr/>
          </p:nvSpPr>
          <p:spPr>
            <a:xfrm flipH="false" flipV="false" rot="0">
              <a:off x="0" y="0"/>
              <a:ext cx="2611174" cy="256097"/>
            </a:xfrm>
            <a:custGeom>
              <a:avLst/>
              <a:gdLst/>
              <a:ahLst/>
              <a:cxnLst/>
              <a:rect r="r" b="b" t="t" l="l"/>
              <a:pathLst>
                <a:path h="256097" w="2611174">
                  <a:moveTo>
                    <a:pt x="48654" y="0"/>
                  </a:moveTo>
                  <a:lnTo>
                    <a:pt x="2562521" y="0"/>
                  </a:lnTo>
                  <a:cubicBezTo>
                    <a:pt x="2589391" y="0"/>
                    <a:pt x="2611174" y="21783"/>
                    <a:pt x="2611174" y="48654"/>
                  </a:cubicBezTo>
                  <a:lnTo>
                    <a:pt x="2611174" y="207443"/>
                  </a:lnTo>
                  <a:cubicBezTo>
                    <a:pt x="2611174" y="234314"/>
                    <a:pt x="2589391" y="256097"/>
                    <a:pt x="2562521" y="256097"/>
                  </a:cubicBezTo>
                  <a:lnTo>
                    <a:pt x="48654" y="256097"/>
                  </a:lnTo>
                  <a:cubicBezTo>
                    <a:pt x="21783" y="256097"/>
                    <a:pt x="0" y="234314"/>
                    <a:pt x="0" y="207443"/>
                  </a:cubicBezTo>
                  <a:lnTo>
                    <a:pt x="0" y="48654"/>
                  </a:lnTo>
                  <a:cubicBezTo>
                    <a:pt x="0" y="21783"/>
                    <a:pt x="21783" y="0"/>
                    <a:pt x="48654" y="0"/>
                  </a:cubicBezTo>
                  <a:close/>
                </a:path>
              </a:pathLst>
            </a:custGeom>
            <a:solidFill>
              <a:srgbClr val="000000">
                <a:alpha val="0"/>
              </a:srgbClr>
            </a:solidFill>
            <a:ln w="9525" cap="rnd">
              <a:solidFill>
                <a:srgbClr val="403E3E"/>
              </a:solidFill>
              <a:prstDash val="solid"/>
              <a:round/>
            </a:ln>
          </p:spPr>
        </p:sp>
        <p:sp>
          <p:nvSpPr>
            <p:cNvPr name="TextBox 16" id="16"/>
            <p:cNvSpPr txBox="true"/>
            <p:nvPr/>
          </p:nvSpPr>
          <p:spPr>
            <a:xfrm>
              <a:off x="0" y="-38100"/>
              <a:ext cx="2611174"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20% INCREASE IN ONLINE SALES IN SIX MONTHS</a:t>
              </a:r>
            </a:p>
          </p:txBody>
        </p:sp>
      </p:grpSp>
      <p:grpSp>
        <p:nvGrpSpPr>
          <p:cNvPr name="Group 17" id="17"/>
          <p:cNvGrpSpPr/>
          <p:nvPr/>
        </p:nvGrpSpPr>
        <p:grpSpPr>
          <a:xfrm rot="0">
            <a:off x="251435" y="9507110"/>
            <a:ext cx="542093" cy="540520"/>
            <a:chOff x="0" y="0"/>
            <a:chExt cx="174424" cy="173917"/>
          </a:xfrm>
        </p:grpSpPr>
        <p:sp>
          <p:nvSpPr>
            <p:cNvPr name="Freeform 18" id="18"/>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19" id="19"/>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AF6"/>
        </a:solidFill>
      </p:bgPr>
    </p:bg>
    <p:spTree>
      <p:nvGrpSpPr>
        <p:cNvPr id="1" name=""/>
        <p:cNvGrpSpPr/>
        <p:nvPr/>
      </p:nvGrpSpPr>
      <p:grpSpPr>
        <a:xfrm>
          <a:off x="0" y="0"/>
          <a:ext cx="0" cy="0"/>
          <a:chOff x="0" y="0"/>
          <a:chExt cx="0" cy="0"/>
        </a:xfrm>
      </p:grpSpPr>
      <p:sp>
        <p:nvSpPr>
          <p:cNvPr name="AutoShape 2" id="2"/>
          <p:cNvSpPr/>
          <p:nvPr/>
        </p:nvSpPr>
        <p:spPr>
          <a:xfrm>
            <a:off x="-612992" y="9253537"/>
            <a:ext cx="13592718" cy="0"/>
          </a:xfrm>
          <a:prstGeom prst="line">
            <a:avLst/>
          </a:prstGeom>
          <a:ln cap="flat" w="9525">
            <a:solidFill>
              <a:srgbClr val="403E3E"/>
            </a:solidFill>
            <a:prstDash val="solid"/>
            <a:headEnd type="none" len="sm" w="sm"/>
            <a:tailEnd type="none" len="sm" w="sm"/>
          </a:ln>
        </p:spPr>
      </p:sp>
      <p:sp>
        <p:nvSpPr>
          <p:cNvPr name="Freeform 3" id="3"/>
          <p:cNvSpPr/>
          <p:nvPr/>
        </p:nvSpPr>
        <p:spPr>
          <a:xfrm flipH="false" flipV="false" rot="0">
            <a:off x="12979726" y="1028700"/>
            <a:ext cx="5430802" cy="8229600"/>
          </a:xfrm>
          <a:custGeom>
            <a:avLst/>
            <a:gdLst/>
            <a:ahLst/>
            <a:cxnLst/>
            <a:rect r="r" b="b" t="t" l="l"/>
            <a:pathLst>
              <a:path h="8229600" w="5430802">
                <a:moveTo>
                  <a:pt x="0" y="0"/>
                </a:moveTo>
                <a:lnTo>
                  <a:pt x="5430802" y="0"/>
                </a:lnTo>
                <a:lnTo>
                  <a:pt x="5430802" y="8229600"/>
                </a:lnTo>
                <a:lnTo>
                  <a:pt x="0" y="8229600"/>
                </a:lnTo>
                <a:lnTo>
                  <a:pt x="0" y="0"/>
                </a:lnTo>
                <a:close/>
              </a:path>
            </a:pathLst>
          </a:custGeom>
          <a:blipFill>
            <a:blip r:embed="rId2"/>
            <a:stretch>
              <a:fillRect l="-575" t="0" r="-575" b="0"/>
            </a:stretch>
          </a:blipFill>
          <a:ln w="9525" cap="sq">
            <a:solidFill>
              <a:srgbClr val="403E3E"/>
            </a:solidFill>
            <a:prstDash val="solid"/>
            <a:miter/>
          </a:ln>
        </p:spPr>
      </p:sp>
      <p:sp>
        <p:nvSpPr>
          <p:cNvPr name="AutoShape 4" id="4"/>
          <p:cNvSpPr/>
          <p:nvPr/>
        </p:nvSpPr>
        <p:spPr>
          <a:xfrm>
            <a:off x="-462152" y="1033462"/>
            <a:ext cx="13441879" cy="0"/>
          </a:xfrm>
          <a:prstGeom prst="line">
            <a:avLst/>
          </a:prstGeom>
          <a:ln cap="flat" w="9525">
            <a:solidFill>
              <a:srgbClr val="403E3E"/>
            </a:solidFill>
            <a:prstDash val="solid"/>
            <a:headEnd type="none" len="sm" w="sm"/>
            <a:tailEnd type="none" len="sm" w="sm"/>
          </a:ln>
        </p:spPr>
      </p:sp>
      <p:sp>
        <p:nvSpPr>
          <p:cNvPr name="AutoShape 5" id="5"/>
          <p:cNvSpPr/>
          <p:nvPr/>
        </p:nvSpPr>
        <p:spPr>
          <a:xfrm>
            <a:off x="-447593" y="2924738"/>
            <a:ext cx="13427320" cy="0"/>
          </a:xfrm>
          <a:prstGeom prst="line">
            <a:avLst/>
          </a:prstGeom>
          <a:ln cap="flat" w="9525">
            <a:solidFill>
              <a:srgbClr val="403E3E"/>
            </a:solidFill>
            <a:prstDash val="solid"/>
            <a:headEnd type="none" len="sm" w="sm"/>
            <a:tailEnd type="none" len="sm" w="sm"/>
          </a:ln>
        </p:spPr>
      </p:sp>
      <p:sp>
        <p:nvSpPr>
          <p:cNvPr name="AutoShape 6" id="6"/>
          <p:cNvSpPr/>
          <p:nvPr/>
        </p:nvSpPr>
        <p:spPr>
          <a:xfrm>
            <a:off x="-447593" y="6089138"/>
            <a:ext cx="13427320" cy="0"/>
          </a:xfrm>
          <a:prstGeom prst="line">
            <a:avLst/>
          </a:prstGeom>
          <a:ln cap="flat" w="9525">
            <a:solidFill>
              <a:srgbClr val="403E3E"/>
            </a:solidFill>
            <a:prstDash val="solid"/>
            <a:headEnd type="none" len="sm" w="sm"/>
            <a:tailEnd type="none" len="sm" w="sm"/>
          </a:ln>
        </p:spPr>
      </p:sp>
      <p:sp>
        <p:nvSpPr>
          <p:cNvPr name="TextBox 7" id="7"/>
          <p:cNvSpPr txBox="true"/>
          <p:nvPr/>
        </p:nvSpPr>
        <p:spPr>
          <a:xfrm rot="0">
            <a:off x="1028700" y="1674617"/>
            <a:ext cx="8115300" cy="875666"/>
          </a:xfrm>
          <a:prstGeom prst="rect">
            <a:avLst/>
          </a:prstGeom>
        </p:spPr>
        <p:txBody>
          <a:bodyPr anchor="t" rtlCol="false" tIns="0" lIns="0" bIns="0" rIns="0">
            <a:spAutoFit/>
          </a:bodyPr>
          <a:lstStyle/>
          <a:p>
            <a:pPr algn="l" marL="0" indent="0" lvl="0">
              <a:lnSpc>
                <a:spcPts val="6080"/>
              </a:lnSpc>
              <a:spcBef>
                <a:spcPct val="0"/>
              </a:spcBef>
            </a:pPr>
            <a:r>
              <a:rPr lang="en-US" sz="8000" spc="-176" strike="noStrike" u="none">
                <a:solidFill>
                  <a:srgbClr val="403E3E"/>
                </a:solidFill>
                <a:latin typeface="Arial Nova Light"/>
                <a:ea typeface="Arial Nova Light"/>
                <a:cs typeface="Arial Nova Light"/>
                <a:sym typeface="Arial Nova Light"/>
              </a:rPr>
              <a:t>THE BRAND</a:t>
            </a:r>
          </a:p>
        </p:txBody>
      </p:sp>
      <p:sp>
        <p:nvSpPr>
          <p:cNvPr name="TextBox 8" id="8"/>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9" id="9"/>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TextBox 10" id="10"/>
          <p:cNvSpPr txBox="true"/>
          <p:nvPr/>
        </p:nvSpPr>
        <p:spPr>
          <a:xfrm rot="0">
            <a:off x="1028700" y="6998238"/>
            <a:ext cx="10863080" cy="1374775"/>
          </a:xfrm>
          <a:prstGeom prst="rect">
            <a:avLst/>
          </a:prstGeom>
        </p:spPr>
        <p:txBody>
          <a:bodyPr anchor="t" rtlCol="false" tIns="0" lIns="0" bIns="0" rIns="0">
            <a:spAutoFit/>
          </a:bodyPr>
          <a:lstStyle/>
          <a:p>
            <a:pPr algn="just" marL="0" indent="0" lvl="0">
              <a:lnSpc>
                <a:spcPts val="2749"/>
              </a:lnSpc>
              <a:spcBef>
                <a:spcPct val="0"/>
              </a:spcBef>
            </a:pPr>
            <a:r>
              <a:rPr lang="en-US" b="true" sz="2499" spc="-137"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 Lorem ipsum dolor sit amet, consectetur adipiscing elit. Donec quis erat et quam iaculis faucibus at sit amet nibh. </a:t>
            </a:r>
          </a:p>
        </p:txBody>
      </p:sp>
      <p:grpSp>
        <p:nvGrpSpPr>
          <p:cNvPr name="Group 11" id="11"/>
          <p:cNvGrpSpPr/>
          <p:nvPr/>
        </p:nvGrpSpPr>
        <p:grpSpPr>
          <a:xfrm rot="0">
            <a:off x="6300229" y="3629482"/>
            <a:ext cx="2719626" cy="795926"/>
            <a:chOff x="0" y="0"/>
            <a:chExt cx="875065" cy="256097"/>
          </a:xfrm>
        </p:grpSpPr>
        <p:sp>
          <p:nvSpPr>
            <p:cNvPr name="Freeform 12" id="12"/>
            <p:cNvSpPr/>
            <p:nvPr/>
          </p:nvSpPr>
          <p:spPr>
            <a:xfrm flipH="false" flipV="false" rot="0">
              <a:off x="0" y="0"/>
              <a:ext cx="875065" cy="256097"/>
            </a:xfrm>
            <a:custGeom>
              <a:avLst/>
              <a:gdLst/>
              <a:ahLst/>
              <a:cxnLst/>
              <a:rect r="r" b="b" t="t" l="l"/>
              <a:pathLst>
                <a:path h="256097" w="875065">
                  <a:moveTo>
                    <a:pt x="128048" y="0"/>
                  </a:moveTo>
                  <a:lnTo>
                    <a:pt x="747017" y="0"/>
                  </a:lnTo>
                  <a:cubicBezTo>
                    <a:pt x="780978" y="0"/>
                    <a:pt x="813547" y="13491"/>
                    <a:pt x="837561" y="37504"/>
                  </a:cubicBezTo>
                  <a:cubicBezTo>
                    <a:pt x="861575" y="61518"/>
                    <a:pt x="875065" y="94088"/>
                    <a:pt x="875065" y="128048"/>
                  </a:cubicBezTo>
                  <a:lnTo>
                    <a:pt x="875065" y="128048"/>
                  </a:lnTo>
                  <a:cubicBezTo>
                    <a:pt x="875065" y="162009"/>
                    <a:pt x="861575" y="194578"/>
                    <a:pt x="837561" y="218592"/>
                  </a:cubicBezTo>
                  <a:cubicBezTo>
                    <a:pt x="813547" y="242606"/>
                    <a:pt x="780978" y="256097"/>
                    <a:pt x="747017"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13" id="13"/>
            <p:cNvSpPr txBox="true"/>
            <p:nvPr/>
          </p:nvSpPr>
          <p:spPr>
            <a:xfrm>
              <a:off x="0" y="-38100"/>
              <a:ext cx="875065"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EMPOWERING</a:t>
              </a:r>
            </a:p>
          </p:txBody>
        </p:sp>
      </p:grpSp>
      <p:grpSp>
        <p:nvGrpSpPr>
          <p:cNvPr name="Group 14" id="14"/>
          <p:cNvGrpSpPr/>
          <p:nvPr/>
        </p:nvGrpSpPr>
        <p:grpSpPr>
          <a:xfrm rot="0">
            <a:off x="3346124" y="3629482"/>
            <a:ext cx="2774572" cy="795926"/>
            <a:chOff x="0" y="0"/>
            <a:chExt cx="892745" cy="256097"/>
          </a:xfrm>
        </p:grpSpPr>
        <p:sp>
          <p:nvSpPr>
            <p:cNvPr name="Freeform 15" id="15"/>
            <p:cNvSpPr/>
            <p:nvPr/>
          </p:nvSpPr>
          <p:spPr>
            <a:xfrm flipH="false" flipV="false" rot="0">
              <a:off x="0" y="0"/>
              <a:ext cx="892745" cy="256097"/>
            </a:xfrm>
            <a:custGeom>
              <a:avLst/>
              <a:gdLst/>
              <a:ahLst/>
              <a:cxnLst/>
              <a:rect r="r" b="b" t="t" l="l"/>
              <a:pathLst>
                <a:path h="256097" w="892745">
                  <a:moveTo>
                    <a:pt x="128048" y="0"/>
                  </a:moveTo>
                  <a:lnTo>
                    <a:pt x="764696" y="0"/>
                  </a:lnTo>
                  <a:cubicBezTo>
                    <a:pt x="798657" y="0"/>
                    <a:pt x="831227" y="13491"/>
                    <a:pt x="855240" y="37504"/>
                  </a:cubicBezTo>
                  <a:cubicBezTo>
                    <a:pt x="879254" y="61518"/>
                    <a:pt x="892745" y="94088"/>
                    <a:pt x="892745" y="128048"/>
                  </a:cubicBezTo>
                  <a:lnTo>
                    <a:pt x="892745" y="128048"/>
                  </a:lnTo>
                  <a:cubicBezTo>
                    <a:pt x="892745" y="198767"/>
                    <a:pt x="835416" y="256097"/>
                    <a:pt x="764696"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16" id="16"/>
            <p:cNvSpPr txBox="true"/>
            <p:nvPr/>
          </p:nvSpPr>
          <p:spPr>
            <a:xfrm>
              <a:off x="0" y="-38100"/>
              <a:ext cx="892745"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SOPHISTICATED</a:t>
              </a:r>
            </a:p>
          </p:txBody>
        </p:sp>
      </p:grpSp>
      <p:grpSp>
        <p:nvGrpSpPr>
          <p:cNvPr name="Group 17" id="17"/>
          <p:cNvGrpSpPr/>
          <p:nvPr/>
        </p:nvGrpSpPr>
        <p:grpSpPr>
          <a:xfrm rot="0">
            <a:off x="1028700" y="4588469"/>
            <a:ext cx="2774572" cy="795926"/>
            <a:chOff x="0" y="0"/>
            <a:chExt cx="892745" cy="256097"/>
          </a:xfrm>
        </p:grpSpPr>
        <p:sp>
          <p:nvSpPr>
            <p:cNvPr name="Freeform 18" id="18"/>
            <p:cNvSpPr/>
            <p:nvPr/>
          </p:nvSpPr>
          <p:spPr>
            <a:xfrm flipH="false" flipV="false" rot="0">
              <a:off x="0" y="0"/>
              <a:ext cx="892745" cy="256097"/>
            </a:xfrm>
            <a:custGeom>
              <a:avLst/>
              <a:gdLst/>
              <a:ahLst/>
              <a:cxnLst/>
              <a:rect r="r" b="b" t="t" l="l"/>
              <a:pathLst>
                <a:path h="256097" w="892745">
                  <a:moveTo>
                    <a:pt x="128048" y="0"/>
                  </a:moveTo>
                  <a:lnTo>
                    <a:pt x="764696" y="0"/>
                  </a:lnTo>
                  <a:cubicBezTo>
                    <a:pt x="798657" y="0"/>
                    <a:pt x="831227" y="13491"/>
                    <a:pt x="855240" y="37504"/>
                  </a:cubicBezTo>
                  <a:cubicBezTo>
                    <a:pt x="879254" y="61518"/>
                    <a:pt x="892745" y="94088"/>
                    <a:pt x="892745" y="128048"/>
                  </a:cubicBezTo>
                  <a:lnTo>
                    <a:pt x="892745" y="128048"/>
                  </a:lnTo>
                  <a:cubicBezTo>
                    <a:pt x="892745" y="198767"/>
                    <a:pt x="835416" y="256097"/>
                    <a:pt x="764696"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19" id="19"/>
            <p:cNvSpPr txBox="true"/>
            <p:nvPr/>
          </p:nvSpPr>
          <p:spPr>
            <a:xfrm>
              <a:off x="0" y="-38100"/>
              <a:ext cx="892745"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PASSIONATE</a:t>
              </a:r>
            </a:p>
          </p:txBody>
        </p:sp>
      </p:grpSp>
      <p:grpSp>
        <p:nvGrpSpPr>
          <p:cNvPr name="Group 20" id="20"/>
          <p:cNvGrpSpPr/>
          <p:nvPr/>
        </p:nvGrpSpPr>
        <p:grpSpPr>
          <a:xfrm rot="0">
            <a:off x="1028700" y="3629482"/>
            <a:ext cx="2137890" cy="795926"/>
            <a:chOff x="0" y="0"/>
            <a:chExt cx="687886" cy="256097"/>
          </a:xfrm>
        </p:grpSpPr>
        <p:sp>
          <p:nvSpPr>
            <p:cNvPr name="Freeform 21" id="21"/>
            <p:cNvSpPr/>
            <p:nvPr/>
          </p:nvSpPr>
          <p:spPr>
            <a:xfrm flipH="false" flipV="false" rot="0">
              <a:off x="0" y="0"/>
              <a:ext cx="687886" cy="256097"/>
            </a:xfrm>
            <a:custGeom>
              <a:avLst/>
              <a:gdLst/>
              <a:ahLst/>
              <a:cxnLst/>
              <a:rect r="r" b="b" t="t" l="l"/>
              <a:pathLst>
                <a:path h="256097" w="687886">
                  <a:moveTo>
                    <a:pt x="128048" y="0"/>
                  </a:moveTo>
                  <a:lnTo>
                    <a:pt x="559838" y="0"/>
                  </a:lnTo>
                  <a:cubicBezTo>
                    <a:pt x="593799" y="0"/>
                    <a:pt x="626368" y="13491"/>
                    <a:pt x="650382" y="37504"/>
                  </a:cubicBezTo>
                  <a:cubicBezTo>
                    <a:pt x="674396" y="61518"/>
                    <a:pt x="687886" y="94088"/>
                    <a:pt x="687886" y="128048"/>
                  </a:cubicBezTo>
                  <a:lnTo>
                    <a:pt x="687886" y="128048"/>
                  </a:lnTo>
                  <a:cubicBezTo>
                    <a:pt x="687886" y="198767"/>
                    <a:pt x="630557" y="256097"/>
                    <a:pt x="559838"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22" id="22"/>
            <p:cNvSpPr txBox="true"/>
            <p:nvPr/>
          </p:nvSpPr>
          <p:spPr>
            <a:xfrm>
              <a:off x="0" y="-38100"/>
              <a:ext cx="687886"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PLAYFUL</a:t>
              </a:r>
            </a:p>
          </p:txBody>
        </p:sp>
      </p:grpSp>
      <p:grpSp>
        <p:nvGrpSpPr>
          <p:cNvPr name="Group 23" id="23"/>
          <p:cNvGrpSpPr/>
          <p:nvPr/>
        </p:nvGrpSpPr>
        <p:grpSpPr>
          <a:xfrm rot="0">
            <a:off x="3982806" y="4588469"/>
            <a:ext cx="2424329" cy="795926"/>
            <a:chOff x="0" y="0"/>
            <a:chExt cx="780051" cy="256097"/>
          </a:xfrm>
        </p:grpSpPr>
        <p:sp>
          <p:nvSpPr>
            <p:cNvPr name="Freeform 24" id="24"/>
            <p:cNvSpPr/>
            <p:nvPr/>
          </p:nvSpPr>
          <p:spPr>
            <a:xfrm flipH="false" flipV="false" rot="0">
              <a:off x="0" y="0"/>
              <a:ext cx="780051" cy="256097"/>
            </a:xfrm>
            <a:custGeom>
              <a:avLst/>
              <a:gdLst/>
              <a:ahLst/>
              <a:cxnLst/>
              <a:rect r="r" b="b" t="t" l="l"/>
              <a:pathLst>
                <a:path h="256097" w="780051">
                  <a:moveTo>
                    <a:pt x="128048" y="0"/>
                  </a:moveTo>
                  <a:lnTo>
                    <a:pt x="652002" y="0"/>
                  </a:lnTo>
                  <a:cubicBezTo>
                    <a:pt x="685963" y="0"/>
                    <a:pt x="718532" y="13491"/>
                    <a:pt x="742546" y="37504"/>
                  </a:cubicBezTo>
                  <a:cubicBezTo>
                    <a:pt x="766560" y="61518"/>
                    <a:pt x="780051" y="94088"/>
                    <a:pt x="780051" y="128048"/>
                  </a:cubicBezTo>
                  <a:lnTo>
                    <a:pt x="780051" y="128048"/>
                  </a:lnTo>
                  <a:cubicBezTo>
                    <a:pt x="780051" y="162009"/>
                    <a:pt x="766560" y="194578"/>
                    <a:pt x="742546" y="218592"/>
                  </a:cubicBezTo>
                  <a:cubicBezTo>
                    <a:pt x="718532" y="242606"/>
                    <a:pt x="685963" y="256097"/>
                    <a:pt x="652002"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25" id="25"/>
            <p:cNvSpPr txBox="true"/>
            <p:nvPr/>
          </p:nvSpPr>
          <p:spPr>
            <a:xfrm>
              <a:off x="0" y="-38100"/>
              <a:ext cx="780051"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MODERN</a:t>
              </a:r>
            </a:p>
          </p:txBody>
        </p:sp>
      </p:grpSp>
      <p:grpSp>
        <p:nvGrpSpPr>
          <p:cNvPr name="Group 26" id="26"/>
          <p:cNvGrpSpPr/>
          <p:nvPr/>
        </p:nvGrpSpPr>
        <p:grpSpPr>
          <a:xfrm rot="0">
            <a:off x="6586668" y="4588469"/>
            <a:ext cx="2433188" cy="795926"/>
            <a:chOff x="0" y="0"/>
            <a:chExt cx="782901" cy="256097"/>
          </a:xfrm>
        </p:grpSpPr>
        <p:sp>
          <p:nvSpPr>
            <p:cNvPr name="Freeform 27" id="27"/>
            <p:cNvSpPr/>
            <p:nvPr/>
          </p:nvSpPr>
          <p:spPr>
            <a:xfrm flipH="false" flipV="false" rot="0">
              <a:off x="0" y="0"/>
              <a:ext cx="782901" cy="256097"/>
            </a:xfrm>
            <a:custGeom>
              <a:avLst/>
              <a:gdLst/>
              <a:ahLst/>
              <a:cxnLst/>
              <a:rect r="r" b="b" t="t" l="l"/>
              <a:pathLst>
                <a:path h="256097" w="782901">
                  <a:moveTo>
                    <a:pt x="128048" y="0"/>
                  </a:moveTo>
                  <a:lnTo>
                    <a:pt x="654853" y="0"/>
                  </a:lnTo>
                  <a:cubicBezTo>
                    <a:pt x="725572" y="0"/>
                    <a:pt x="782901" y="57329"/>
                    <a:pt x="782901" y="128048"/>
                  </a:cubicBezTo>
                  <a:lnTo>
                    <a:pt x="782901" y="128048"/>
                  </a:lnTo>
                  <a:cubicBezTo>
                    <a:pt x="782901" y="162009"/>
                    <a:pt x="769410" y="194578"/>
                    <a:pt x="745397" y="218592"/>
                  </a:cubicBezTo>
                  <a:cubicBezTo>
                    <a:pt x="721383" y="242606"/>
                    <a:pt x="688813" y="256097"/>
                    <a:pt x="654853"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28" id="28"/>
            <p:cNvSpPr txBox="true"/>
            <p:nvPr/>
          </p:nvSpPr>
          <p:spPr>
            <a:xfrm>
              <a:off x="0" y="-38100"/>
              <a:ext cx="782901"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ELEGANT</a:t>
              </a:r>
            </a:p>
          </p:txBody>
        </p:sp>
      </p:grpSp>
      <p:grpSp>
        <p:nvGrpSpPr>
          <p:cNvPr name="Group 29" id="29"/>
          <p:cNvGrpSpPr/>
          <p:nvPr/>
        </p:nvGrpSpPr>
        <p:grpSpPr>
          <a:xfrm rot="0">
            <a:off x="9200831" y="3629482"/>
            <a:ext cx="2719626" cy="795926"/>
            <a:chOff x="0" y="0"/>
            <a:chExt cx="875065" cy="256097"/>
          </a:xfrm>
        </p:grpSpPr>
        <p:sp>
          <p:nvSpPr>
            <p:cNvPr name="Freeform 30" id="30"/>
            <p:cNvSpPr/>
            <p:nvPr/>
          </p:nvSpPr>
          <p:spPr>
            <a:xfrm flipH="false" flipV="false" rot="0">
              <a:off x="0" y="0"/>
              <a:ext cx="875065" cy="256097"/>
            </a:xfrm>
            <a:custGeom>
              <a:avLst/>
              <a:gdLst/>
              <a:ahLst/>
              <a:cxnLst/>
              <a:rect r="r" b="b" t="t" l="l"/>
              <a:pathLst>
                <a:path h="256097" w="875065">
                  <a:moveTo>
                    <a:pt x="128048" y="0"/>
                  </a:moveTo>
                  <a:lnTo>
                    <a:pt x="747017" y="0"/>
                  </a:lnTo>
                  <a:cubicBezTo>
                    <a:pt x="780978" y="0"/>
                    <a:pt x="813547" y="13491"/>
                    <a:pt x="837561" y="37504"/>
                  </a:cubicBezTo>
                  <a:cubicBezTo>
                    <a:pt x="861575" y="61518"/>
                    <a:pt x="875065" y="94088"/>
                    <a:pt x="875065" y="128048"/>
                  </a:cubicBezTo>
                  <a:lnTo>
                    <a:pt x="875065" y="128048"/>
                  </a:lnTo>
                  <a:cubicBezTo>
                    <a:pt x="875065" y="162009"/>
                    <a:pt x="861575" y="194578"/>
                    <a:pt x="837561" y="218592"/>
                  </a:cubicBezTo>
                  <a:cubicBezTo>
                    <a:pt x="813547" y="242606"/>
                    <a:pt x="780978" y="256097"/>
                    <a:pt x="747017"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31" id="31"/>
            <p:cNvSpPr txBox="true"/>
            <p:nvPr/>
          </p:nvSpPr>
          <p:spPr>
            <a:xfrm>
              <a:off x="0" y="-38100"/>
              <a:ext cx="875065"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ALLURING</a:t>
              </a:r>
            </a:p>
          </p:txBody>
        </p:sp>
      </p:grpSp>
      <p:grpSp>
        <p:nvGrpSpPr>
          <p:cNvPr name="Group 32" id="32"/>
          <p:cNvGrpSpPr/>
          <p:nvPr/>
        </p:nvGrpSpPr>
        <p:grpSpPr>
          <a:xfrm rot="0">
            <a:off x="9200831" y="4588469"/>
            <a:ext cx="2719626" cy="795926"/>
            <a:chOff x="0" y="0"/>
            <a:chExt cx="875065" cy="256097"/>
          </a:xfrm>
        </p:grpSpPr>
        <p:sp>
          <p:nvSpPr>
            <p:cNvPr name="Freeform 33" id="33"/>
            <p:cNvSpPr/>
            <p:nvPr/>
          </p:nvSpPr>
          <p:spPr>
            <a:xfrm flipH="false" flipV="false" rot="0">
              <a:off x="0" y="0"/>
              <a:ext cx="875065" cy="256097"/>
            </a:xfrm>
            <a:custGeom>
              <a:avLst/>
              <a:gdLst/>
              <a:ahLst/>
              <a:cxnLst/>
              <a:rect r="r" b="b" t="t" l="l"/>
              <a:pathLst>
                <a:path h="256097" w="875065">
                  <a:moveTo>
                    <a:pt x="128048" y="0"/>
                  </a:moveTo>
                  <a:lnTo>
                    <a:pt x="747017" y="0"/>
                  </a:lnTo>
                  <a:cubicBezTo>
                    <a:pt x="780978" y="0"/>
                    <a:pt x="813547" y="13491"/>
                    <a:pt x="837561" y="37504"/>
                  </a:cubicBezTo>
                  <a:cubicBezTo>
                    <a:pt x="861575" y="61518"/>
                    <a:pt x="875065" y="94088"/>
                    <a:pt x="875065" y="128048"/>
                  </a:cubicBezTo>
                  <a:lnTo>
                    <a:pt x="875065" y="128048"/>
                  </a:lnTo>
                  <a:cubicBezTo>
                    <a:pt x="875065" y="162009"/>
                    <a:pt x="861575" y="194578"/>
                    <a:pt x="837561" y="218592"/>
                  </a:cubicBezTo>
                  <a:cubicBezTo>
                    <a:pt x="813547" y="242606"/>
                    <a:pt x="780978" y="256097"/>
                    <a:pt x="747017"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34" id="34"/>
            <p:cNvSpPr txBox="true"/>
            <p:nvPr/>
          </p:nvSpPr>
          <p:spPr>
            <a:xfrm>
              <a:off x="0" y="-38100"/>
              <a:ext cx="875065"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FEMININE</a:t>
              </a:r>
            </a:p>
          </p:txBody>
        </p:sp>
      </p:grpSp>
      <p:sp>
        <p:nvSpPr>
          <p:cNvPr name="TextBox 35" id="35"/>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CREATIVE BRIEF</a:t>
            </a:r>
          </a:p>
        </p:txBody>
      </p:sp>
      <p:grpSp>
        <p:nvGrpSpPr>
          <p:cNvPr name="Group 36" id="36"/>
          <p:cNvGrpSpPr/>
          <p:nvPr/>
        </p:nvGrpSpPr>
        <p:grpSpPr>
          <a:xfrm rot="0">
            <a:off x="251435" y="9507110"/>
            <a:ext cx="542093" cy="540520"/>
            <a:chOff x="0" y="0"/>
            <a:chExt cx="174424" cy="173917"/>
          </a:xfrm>
        </p:grpSpPr>
        <p:sp>
          <p:nvSpPr>
            <p:cNvPr name="Freeform 37" id="37"/>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38" id="38"/>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sp>
        <p:nvSpPr>
          <p:cNvPr name="AutoShape 2" id="2"/>
          <p:cNvSpPr/>
          <p:nvPr/>
        </p:nvSpPr>
        <p:spPr>
          <a:xfrm>
            <a:off x="-612992" y="9253537"/>
            <a:ext cx="19363144" cy="0"/>
          </a:xfrm>
          <a:prstGeom prst="line">
            <a:avLst/>
          </a:prstGeom>
          <a:ln cap="flat" w="9525">
            <a:solidFill>
              <a:srgbClr val="403E3E"/>
            </a:solidFill>
            <a:prstDash val="solid"/>
            <a:headEnd type="none" len="sm" w="sm"/>
            <a:tailEnd type="none" len="sm" w="sm"/>
          </a:ln>
        </p:spPr>
      </p:sp>
      <p:sp>
        <p:nvSpPr>
          <p:cNvPr name="AutoShape 3" id="3"/>
          <p:cNvSpPr/>
          <p:nvPr/>
        </p:nvSpPr>
        <p:spPr>
          <a:xfrm flipV="true">
            <a:off x="-462152" y="1033462"/>
            <a:ext cx="19212305" cy="0"/>
          </a:xfrm>
          <a:prstGeom prst="line">
            <a:avLst/>
          </a:prstGeom>
          <a:ln cap="flat" w="9525">
            <a:solidFill>
              <a:srgbClr val="403E3E"/>
            </a:solidFill>
            <a:prstDash val="solid"/>
            <a:headEnd type="none" len="sm" w="sm"/>
            <a:tailEnd type="none" len="sm" w="sm"/>
          </a:ln>
        </p:spPr>
      </p:sp>
      <p:sp>
        <p:nvSpPr>
          <p:cNvPr name="AutoShape 4" id="4"/>
          <p:cNvSpPr/>
          <p:nvPr/>
        </p:nvSpPr>
        <p:spPr>
          <a:xfrm>
            <a:off x="-377378" y="2924738"/>
            <a:ext cx="19127530" cy="0"/>
          </a:xfrm>
          <a:prstGeom prst="line">
            <a:avLst/>
          </a:prstGeom>
          <a:ln cap="flat" w="9525">
            <a:solidFill>
              <a:srgbClr val="403E3E"/>
            </a:solidFill>
            <a:prstDash val="solid"/>
            <a:headEnd type="none" len="sm" w="sm"/>
            <a:tailEnd type="none" len="sm" w="sm"/>
          </a:ln>
        </p:spPr>
      </p:sp>
      <p:sp>
        <p:nvSpPr>
          <p:cNvPr name="Freeform 5" id="5"/>
          <p:cNvSpPr/>
          <p:nvPr/>
        </p:nvSpPr>
        <p:spPr>
          <a:xfrm flipH="false" flipV="false" rot="0">
            <a:off x="1628750" y="4675503"/>
            <a:ext cx="341747" cy="773502"/>
          </a:xfrm>
          <a:custGeom>
            <a:avLst/>
            <a:gdLst/>
            <a:ahLst/>
            <a:cxnLst/>
            <a:rect r="r" b="b" t="t" l="l"/>
            <a:pathLst>
              <a:path h="773502" w="341747">
                <a:moveTo>
                  <a:pt x="0" y="0"/>
                </a:moveTo>
                <a:lnTo>
                  <a:pt x="341747" y="0"/>
                </a:lnTo>
                <a:lnTo>
                  <a:pt x="341747" y="773502"/>
                </a:lnTo>
                <a:lnTo>
                  <a:pt x="0" y="77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06853" y="4675503"/>
            <a:ext cx="341747" cy="773502"/>
          </a:xfrm>
          <a:custGeom>
            <a:avLst/>
            <a:gdLst/>
            <a:ahLst/>
            <a:cxnLst/>
            <a:rect r="r" b="b" t="t" l="l"/>
            <a:pathLst>
              <a:path h="773502" w="341747">
                <a:moveTo>
                  <a:pt x="0" y="0"/>
                </a:moveTo>
                <a:lnTo>
                  <a:pt x="341747" y="0"/>
                </a:lnTo>
                <a:lnTo>
                  <a:pt x="341747" y="773502"/>
                </a:lnTo>
                <a:lnTo>
                  <a:pt x="0" y="77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584957" y="4675503"/>
            <a:ext cx="341747" cy="773502"/>
          </a:xfrm>
          <a:custGeom>
            <a:avLst/>
            <a:gdLst/>
            <a:ahLst/>
            <a:cxnLst/>
            <a:rect r="r" b="b" t="t" l="l"/>
            <a:pathLst>
              <a:path h="773502" w="341747">
                <a:moveTo>
                  <a:pt x="0" y="0"/>
                </a:moveTo>
                <a:lnTo>
                  <a:pt x="341747" y="0"/>
                </a:lnTo>
                <a:lnTo>
                  <a:pt x="341747" y="773502"/>
                </a:lnTo>
                <a:lnTo>
                  <a:pt x="0" y="77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063060" y="4675503"/>
            <a:ext cx="341747" cy="773502"/>
          </a:xfrm>
          <a:custGeom>
            <a:avLst/>
            <a:gdLst/>
            <a:ahLst/>
            <a:cxnLst/>
            <a:rect r="r" b="b" t="t" l="l"/>
            <a:pathLst>
              <a:path h="773502" w="341747">
                <a:moveTo>
                  <a:pt x="0" y="0"/>
                </a:moveTo>
                <a:lnTo>
                  <a:pt x="341747" y="0"/>
                </a:lnTo>
                <a:lnTo>
                  <a:pt x="341747" y="773502"/>
                </a:lnTo>
                <a:lnTo>
                  <a:pt x="0" y="77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541164" y="4675503"/>
            <a:ext cx="341747" cy="773502"/>
          </a:xfrm>
          <a:custGeom>
            <a:avLst/>
            <a:gdLst/>
            <a:ahLst/>
            <a:cxnLst/>
            <a:rect r="r" b="b" t="t" l="l"/>
            <a:pathLst>
              <a:path h="773502" w="341747">
                <a:moveTo>
                  <a:pt x="0" y="0"/>
                </a:moveTo>
                <a:lnTo>
                  <a:pt x="341747" y="0"/>
                </a:lnTo>
                <a:lnTo>
                  <a:pt x="341747" y="773502"/>
                </a:lnTo>
                <a:lnTo>
                  <a:pt x="0" y="77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019267" y="4675503"/>
            <a:ext cx="341747" cy="773502"/>
          </a:xfrm>
          <a:custGeom>
            <a:avLst/>
            <a:gdLst/>
            <a:ahLst/>
            <a:cxnLst/>
            <a:rect r="r" b="b" t="t" l="l"/>
            <a:pathLst>
              <a:path h="773502" w="341747">
                <a:moveTo>
                  <a:pt x="0" y="0"/>
                </a:moveTo>
                <a:lnTo>
                  <a:pt x="341747" y="0"/>
                </a:lnTo>
                <a:lnTo>
                  <a:pt x="341747" y="773502"/>
                </a:lnTo>
                <a:lnTo>
                  <a:pt x="0" y="77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497371" y="4675503"/>
            <a:ext cx="341747" cy="773502"/>
          </a:xfrm>
          <a:custGeom>
            <a:avLst/>
            <a:gdLst/>
            <a:ahLst/>
            <a:cxnLst/>
            <a:rect r="r" b="b" t="t" l="l"/>
            <a:pathLst>
              <a:path h="773502" w="341747">
                <a:moveTo>
                  <a:pt x="0" y="0"/>
                </a:moveTo>
                <a:lnTo>
                  <a:pt x="341747" y="0"/>
                </a:lnTo>
                <a:lnTo>
                  <a:pt x="341747" y="773502"/>
                </a:lnTo>
                <a:lnTo>
                  <a:pt x="0" y="77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975474" y="4675503"/>
            <a:ext cx="341747" cy="773502"/>
          </a:xfrm>
          <a:custGeom>
            <a:avLst/>
            <a:gdLst/>
            <a:ahLst/>
            <a:cxnLst/>
            <a:rect r="r" b="b" t="t" l="l"/>
            <a:pathLst>
              <a:path h="773502" w="341747">
                <a:moveTo>
                  <a:pt x="0" y="0"/>
                </a:moveTo>
                <a:lnTo>
                  <a:pt x="341748" y="0"/>
                </a:lnTo>
                <a:lnTo>
                  <a:pt x="341748" y="773502"/>
                </a:lnTo>
                <a:lnTo>
                  <a:pt x="0" y="77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453578" y="4675503"/>
            <a:ext cx="341747" cy="773502"/>
          </a:xfrm>
          <a:custGeom>
            <a:avLst/>
            <a:gdLst/>
            <a:ahLst/>
            <a:cxnLst/>
            <a:rect r="r" b="b" t="t" l="l"/>
            <a:pathLst>
              <a:path h="773502" w="341747">
                <a:moveTo>
                  <a:pt x="0" y="0"/>
                </a:moveTo>
                <a:lnTo>
                  <a:pt x="341747" y="0"/>
                </a:lnTo>
                <a:lnTo>
                  <a:pt x="341747" y="773502"/>
                </a:lnTo>
                <a:lnTo>
                  <a:pt x="0" y="77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5931681" y="4675503"/>
            <a:ext cx="341747" cy="773502"/>
          </a:xfrm>
          <a:custGeom>
            <a:avLst/>
            <a:gdLst/>
            <a:ahLst/>
            <a:cxnLst/>
            <a:rect r="r" b="b" t="t" l="l"/>
            <a:pathLst>
              <a:path h="773502" w="341747">
                <a:moveTo>
                  <a:pt x="0" y="0"/>
                </a:moveTo>
                <a:lnTo>
                  <a:pt x="341748" y="0"/>
                </a:lnTo>
                <a:lnTo>
                  <a:pt x="341748" y="773502"/>
                </a:lnTo>
                <a:lnTo>
                  <a:pt x="0" y="773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5979935" y="5614241"/>
            <a:ext cx="293494" cy="773502"/>
          </a:xfrm>
          <a:custGeom>
            <a:avLst/>
            <a:gdLst/>
            <a:ahLst/>
            <a:cxnLst/>
            <a:rect r="r" b="b" t="t" l="l"/>
            <a:pathLst>
              <a:path h="773502" w="293494">
                <a:moveTo>
                  <a:pt x="0" y="0"/>
                </a:moveTo>
                <a:lnTo>
                  <a:pt x="293494" y="0"/>
                </a:lnTo>
                <a:lnTo>
                  <a:pt x="293494" y="773502"/>
                </a:lnTo>
                <a:lnTo>
                  <a:pt x="0" y="77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6" id="16"/>
          <p:cNvSpPr/>
          <p:nvPr/>
        </p:nvSpPr>
        <p:spPr>
          <a:xfrm flipH="false" flipV="false" rot="0">
            <a:off x="5496470" y="5614241"/>
            <a:ext cx="293494" cy="773502"/>
          </a:xfrm>
          <a:custGeom>
            <a:avLst/>
            <a:gdLst/>
            <a:ahLst/>
            <a:cxnLst/>
            <a:rect r="r" b="b" t="t" l="l"/>
            <a:pathLst>
              <a:path h="773502" w="293494">
                <a:moveTo>
                  <a:pt x="0" y="0"/>
                </a:moveTo>
                <a:lnTo>
                  <a:pt x="293494" y="0"/>
                </a:lnTo>
                <a:lnTo>
                  <a:pt x="293494" y="773502"/>
                </a:lnTo>
                <a:lnTo>
                  <a:pt x="0" y="77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7" id="17"/>
          <p:cNvSpPr/>
          <p:nvPr/>
        </p:nvSpPr>
        <p:spPr>
          <a:xfrm flipH="false" flipV="false" rot="0">
            <a:off x="5013005" y="5614241"/>
            <a:ext cx="293494" cy="773502"/>
          </a:xfrm>
          <a:custGeom>
            <a:avLst/>
            <a:gdLst/>
            <a:ahLst/>
            <a:cxnLst/>
            <a:rect r="r" b="b" t="t" l="l"/>
            <a:pathLst>
              <a:path h="773502" w="293494">
                <a:moveTo>
                  <a:pt x="0" y="0"/>
                </a:moveTo>
                <a:lnTo>
                  <a:pt x="293494" y="0"/>
                </a:lnTo>
                <a:lnTo>
                  <a:pt x="293494" y="773502"/>
                </a:lnTo>
                <a:lnTo>
                  <a:pt x="0" y="77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8" id="18"/>
          <p:cNvSpPr/>
          <p:nvPr/>
        </p:nvSpPr>
        <p:spPr>
          <a:xfrm flipH="false" flipV="false" rot="0">
            <a:off x="4529540" y="5614241"/>
            <a:ext cx="293494" cy="773502"/>
          </a:xfrm>
          <a:custGeom>
            <a:avLst/>
            <a:gdLst/>
            <a:ahLst/>
            <a:cxnLst/>
            <a:rect r="r" b="b" t="t" l="l"/>
            <a:pathLst>
              <a:path h="773502" w="293494">
                <a:moveTo>
                  <a:pt x="0" y="0"/>
                </a:moveTo>
                <a:lnTo>
                  <a:pt x="293494" y="0"/>
                </a:lnTo>
                <a:lnTo>
                  <a:pt x="293494" y="773502"/>
                </a:lnTo>
                <a:lnTo>
                  <a:pt x="0" y="77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9" id="19"/>
          <p:cNvSpPr/>
          <p:nvPr/>
        </p:nvSpPr>
        <p:spPr>
          <a:xfrm flipH="false" flipV="false" rot="0">
            <a:off x="4046075" y="5614241"/>
            <a:ext cx="293494" cy="773502"/>
          </a:xfrm>
          <a:custGeom>
            <a:avLst/>
            <a:gdLst/>
            <a:ahLst/>
            <a:cxnLst/>
            <a:rect r="r" b="b" t="t" l="l"/>
            <a:pathLst>
              <a:path h="773502" w="293494">
                <a:moveTo>
                  <a:pt x="0" y="0"/>
                </a:moveTo>
                <a:lnTo>
                  <a:pt x="293493" y="0"/>
                </a:lnTo>
                <a:lnTo>
                  <a:pt x="293493" y="773502"/>
                </a:lnTo>
                <a:lnTo>
                  <a:pt x="0" y="77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0" id="20"/>
          <p:cNvSpPr/>
          <p:nvPr/>
        </p:nvSpPr>
        <p:spPr>
          <a:xfrm flipH="false" flipV="false" rot="0">
            <a:off x="3562610" y="5614241"/>
            <a:ext cx="293494" cy="773502"/>
          </a:xfrm>
          <a:custGeom>
            <a:avLst/>
            <a:gdLst/>
            <a:ahLst/>
            <a:cxnLst/>
            <a:rect r="r" b="b" t="t" l="l"/>
            <a:pathLst>
              <a:path h="773502" w="293494">
                <a:moveTo>
                  <a:pt x="0" y="0"/>
                </a:moveTo>
                <a:lnTo>
                  <a:pt x="293493" y="0"/>
                </a:lnTo>
                <a:lnTo>
                  <a:pt x="293493" y="773502"/>
                </a:lnTo>
                <a:lnTo>
                  <a:pt x="0" y="77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1" id="21"/>
          <p:cNvSpPr/>
          <p:nvPr/>
        </p:nvSpPr>
        <p:spPr>
          <a:xfrm flipH="false" flipV="false" rot="0">
            <a:off x="3079145" y="5614241"/>
            <a:ext cx="293494" cy="773502"/>
          </a:xfrm>
          <a:custGeom>
            <a:avLst/>
            <a:gdLst/>
            <a:ahLst/>
            <a:cxnLst/>
            <a:rect r="r" b="b" t="t" l="l"/>
            <a:pathLst>
              <a:path h="773502" w="293494">
                <a:moveTo>
                  <a:pt x="0" y="0"/>
                </a:moveTo>
                <a:lnTo>
                  <a:pt x="293493" y="0"/>
                </a:lnTo>
                <a:lnTo>
                  <a:pt x="293493" y="773502"/>
                </a:lnTo>
                <a:lnTo>
                  <a:pt x="0" y="77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2" id="22"/>
          <p:cNvSpPr/>
          <p:nvPr/>
        </p:nvSpPr>
        <p:spPr>
          <a:xfrm flipH="false" flipV="false" rot="0">
            <a:off x="2595680" y="5614241"/>
            <a:ext cx="293494" cy="773502"/>
          </a:xfrm>
          <a:custGeom>
            <a:avLst/>
            <a:gdLst/>
            <a:ahLst/>
            <a:cxnLst/>
            <a:rect r="r" b="b" t="t" l="l"/>
            <a:pathLst>
              <a:path h="773502" w="293494">
                <a:moveTo>
                  <a:pt x="0" y="0"/>
                </a:moveTo>
                <a:lnTo>
                  <a:pt x="293493" y="0"/>
                </a:lnTo>
                <a:lnTo>
                  <a:pt x="293493" y="773502"/>
                </a:lnTo>
                <a:lnTo>
                  <a:pt x="0" y="77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3" id="23"/>
          <p:cNvSpPr/>
          <p:nvPr/>
        </p:nvSpPr>
        <p:spPr>
          <a:xfrm flipH="false" flipV="false" rot="0">
            <a:off x="2112215" y="5614241"/>
            <a:ext cx="293494" cy="773502"/>
          </a:xfrm>
          <a:custGeom>
            <a:avLst/>
            <a:gdLst/>
            <a:ahLst/>
            <a:cxnLst/>
            <a:rect r="r" b="b" t="t" l="l"/>
            <a:pathLst>
              <a:path h="773502" w="293494">
                <a:moveTo>
                  <a:pt x="0" y="0"/>
                </a:moveTo>
                <a:lnTo>
                  <a:pt x="293493" y="0"/>
                </a:lnTo>
                <a:lnTo>
                  <a:pt x="293493" y="773502"/>
                </a:lnTo>
                <a:lnTo>
                  <a:pt x="0" y="7735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4" id="24"/>
          <p:cNvSpPr/>
          <p:nvPr/>
        </p:nvSpPr>
        <p:spPr>
          <a:xfrm flipH="false" flipV="false" rot="0">
            <a:off x="1628750" y="5614241"/>
            <a:ext cx="293494" cy="773502"/>
          </a:xfrm>
          <a:custGeom>
            <a:avLst/>
            <a:gdLst/>
            <a:ahLst/>
            <a:cxnLst/>
            <a:rect r="r" b="b" t="t" l="l"/>
            <a:pathLst>
              <a:path h="773502" w="293494">
                <a:moveTo>
                  <a:pt x="0" y="0"/>
                </a:moveTo>
                <a:lnTo>
                  <a:pt x="293493" y="0"/>
                </a:lnTo>
                <a:lnTo>
                  <a:pt x="293493" y="773502"/>
                </a:lnTo>
                <a:lnTo>
                  <a:pt x="0" y="7735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25" id="25"/>
          <p:cNvGrpSpPr/>
          <p:nvPr/>
        </p:nvGrpSpPr>
        <p:grpSpPr>
          <a:xfrm rot="0">
            <a:off x="1588889" y="3536871"/>
            <a:ext cx="4724400" cy="741616"/>
            <a:chOff x="0" y="0"/>
            <a:chExt cx="1339729" cy="210305"/>
          </a:xfrm>
        </p:grpSpPr>
        <p:sp>
          <p:nvSpPr>
            <p:cNvPr name="Freeform 26" id="26"/>
            <p:cNvSpPr/>
            <p:nvPr/>
          </p:nvSpPr>
          <p:spPr>
            <a:xfrm flipH="false" flipV="false" rot="0">
              <a:off x="0" y="0"/>
              <a:ext cx="1339729" cy="210305"/>
            </a:xfrm>
            <a:custGeom>
              <a:avLst/>
              <a:gdLst/>
              <a:ahLst/>
              <a:cxnLst/>
              <a:rect r="r" b="b" t="t" l="l"/>
              <a:pathLst>
                <a:path h="210305" w="1339729">
                  <a:moveTo>
                    <a:pt x="83574" y="0"/>
                  </a:moveTo>
                  <a:lnTo>
                    <a:pt x="1256155" y="0"/>
                  </a:lnTo>
                  <a:cubicBezTo>
                    <a:pt x="1278320" y="0"/>
                    <a:pt x="1299577" y="8805"/>
                    <a:pt x="1315250" y="24478"/>
                  </a:cubicBezTo>
                  <a:cubicBezTo>
                    <a:pt x="1330924" y="40152"/>
                    <a:pt x="1339729" y="61409"/>
                    <a:pt x="1339729" y="83574"/>
                  </a:cubicBezTo>
                  <a:lnTo>
                    <a:pt x="1339729" y="126731"/>
                  </a:lnTo>
                  <a:cubicBezTo>
                    <a:pt x="1339729" y="172888"/>
                    <a:pt x="1302311" y="210305"/>
                    <a:pt x="1256155" y="210305"/>
                  </a:cubicBezTo>
                  <a:lnTo>
                    <a:pt x="83574" y="210305"/>
                  </a:lnTo>
                  <a:cubicBezTo>
                    <a:pt x="61409" y="210305"/>
                    <a:pt x="40152" y="201500"/>
                    <a:pt x="24478" y="185827"/>
                  </a:cubicBezTo>
                  <a:cubicBezTo>
                    <a:pt x="8805" y="170154"/>
                    <a:pt x="0" y="148896"/>
                    <a:pt x="0" y="126731"/>
                  </a:cubicBezTo>
                  <a:lnTo>
                    <a:pt x="0" y="83574"/>
                  </a:lnTo>
                  <a:cubicBezTo>
                    <a:pt x="0" y="61409"/>
                    <a:pt x="8805" y="40152"/>
                    <a:pt x="24478" y="24478"/>
                  </a:cubicBezTo>
                  <a:cubicBezTo>
                    <a:pt x="40152" y="8805"/>
                    <a:pt x="61409" y="0"/>
                    <a:pt x="83574" y="0"/>
                  </a:cubicBezTo>
                  <a:close/>
                </a:path>
              </a:pathLst>
            </a:custGeom>
            <a:solidFill>
              <a:srgbClr val="000000">
                <a:alpha val="0"/>
              </a:srgbClr>
            </a:solidFill>
            <a:ln w="9525" cap="rnd">
              <a:solidFill>
                <a:srgbClr val="403E3E"/>
              </a:solidFill>
              <a:prstDash val="solid"/>
              <a:round/>
            </a:ln>
          </p:spPr>
        </p:sp>
        <p:sp>
          <p:nvSpPr>
            <p:cNvPr name="TextBox 27" id="27"/>
            <p:cNvSpPr txBox="true"/>
            <p:nvPr/>
          </p:nvSpPr>
          <p:spPr>
            <a:xfrm>
              <a:off x="0" y="-38100"/>
              <a:ext cx="1339729" cy="248405"/>
            </a:xfrm>
            <a:prstGeom prst="rect">
              <a:avLst/>
            </a:prstGeom>
          </p:spPr>
          <p:txBody>
            <a:bodyPr anchor="ctr" rtlCol="false" tIns="50800" lIns="50800" bIns="50800" rIns="50800"/>
            <a:lstStyle/>
            <a:p>
              <a:pPr algn="ctr" marL="0" indent="0" lvl="0">
                <a:lnSpc>
                  <a:spcPts val="2520"/>
                </a:lnSpc>
                <a:spcBef>
                  <a:spcPct val="0"/>
                </a:spcBef>
              </a:pPr>
              <a:r>
                <a:rPr lang="en-US" sz="1800" spc="-39" strike="noStrike" u="none">
                  <a:solidFill>
                    <a:srgbClr val="403E3E"/>
                  </a:solidFill>
                  <a:latin typeface="Arial Nova Light"/>
                  <a:ea typeface="Arial Nova Light"/>
                  <a:cs typeface="Arial Nova Light"/>
                  <a:sym typeface="Arial Nova Light"/>
                </a:rPr>
                <a:t>GENDER</a:t>
              </a:r>
            </a:p>
          </p:txBody>
        </p:sp>
      </p:grpSp>
      <p:grpSp>
        <p:nvGrpSpPr>
          <p:cNvPr name="Group 28" id="28"/>
          <p:cNvGrpSpPr/>
          <p:nvPr/>
        </p:nvGrpSpPr>
        <p:grpSpPr>
          <a:xfrm rot="0">
            <a:off x="1588889" y="6784759"/>
            <a:ext cx="4724400" cy="741616"/>
            <a:chOff x="0" y="0"/>
            <a:chExt cx="1339729" cy="210305"/>
          </a:xfrm>
        </p:grpSpPr>
        <p:sp>
          <p:nvSpPr>
            <p:cNvPr name="Freeform 29" id="29"/>
            <p:cNvSpPr/>
            <p:nvPr/>
          </p:nvSpPr>
          <p:spPr>
            <a:xfrm flipH="false" flipV="false" rot="0">
              <a:off x="0" y="0"/>
              <a:ext cx="1339729" cy="210305"/>
            </a:xfrm>
            <a:custGeom>
              <a:avLst/>
              <a:gdLst/>
              <a:ahLst/>
              <a:cxnLst/>
              <a:rect r="r" b="b" t="t" l="l"/>
              <a:pathLst>
                <a:path h="210305" w="1339729">
                  <a:moveTo>
                    <a:pt x="83574" y="0"/>
                  </a:moveTo>
                  <a:lnTo>
                    <a:pt x="1256155" y="0"/>
                  </a:lnTo>
                  <a:cubicBezTo>
                    <a:pt x="1278320" y="0"/>
                    <a:pt x="1299577" y="8805"/>
                    <a:pt x="1315250" y="24478"/>
                  </a:cubicBezTo>
                  <a:cubicBezTo>
                    <a:pt x="1330924" y="40152"/>
                    <a:pt x="1339729" y="61409"/>
                    <a:pt x="1339729" y="83574"/>
                  </a:cubicBezTo>
                  <a:lnTo>
                    <a:pt x="1339729" y="126731"/>
                  </a:lnTo>
                  <a:cubicBezTo>
                    <a:pt x="1339729" y="172888"/>
                    <a:pt x="1302311" y="210305"/>
                    <a:pt x="1256155" y="210305"/>
                  </a:cubicBezTo>
                  <a:lnTo>
                    <a:pt x="83574" y="210305"/>
                  </a:lnTo>
                  <a:cubicBezTo>
                    <a:pt x="61409" y="210305"/>
                    <a:pt x="40152" y="201500"/>
                    <a:pt x="24478" y="185827"/>
                  </a:cubicBezTo>
                  <a:cubicBezTo>
                    <a:pt x="8805" y="170154"/>
                    <a:pt x="0" y="148896"/>
                    <a:pt x="0" y="126731"/>
                  </a:cubicBezTo>
                  <a:lnTo>
                    <a:pt x="0" y="83574"/>
                  </a:lnTo>
                  <a:cubicBezTo>
                    <a:pt x="0" y="61409"/>
                    <a:pt x="8805" y="40152"/>
                    <a:pt x="24478" y="24478"/>
                  </a:cubicBezTo>
                  <a:cubicBezTo>
                    <a:pt x="40152" y="8805"/>
                    <a:pt x="61409" y="0"/>
                    <a:pt x="83574" y="0"/>
                  </a:cubicBezTo>
                  <a:close/>
                </a:path>
              </a:pathLst>
            </a:custGeom>
            <a:solidFill>
              <a:srgbClr val="000000">
                <a:alpha val="0"/>
              </a:srgbClr>
            </a:solidFill>
            <a:ln w="9525" cap="rnd">
              <a:solidFill>
                <a:srgbClr val="403E3E"/>
              </a:solidFill>
              <a:prstDash val="solid"/>
              <a:round/>
            </a:ln>
          </p:spPr>
        </p:sp>
        <p:sp>
          <p:nvSpPr>
            <p:cNvPr name="TextBox 30" id="30"/>
            <p:cNvSpPr txBox="true"/>
            <p:nvPr/>
          </p:nvSpPr>
          <p:spPr>
            <a:xfrm>
              <a:off x="0" y="-38100"/>
              <a:ext cx="1339729" cy="248405"/>
            </a:xfrm>
            <a:prstGeom prst="rect">
              <a:avLst/>
            </a:prstGeom>
          </p:spPr>
          <p:txBody>
            <a:bodyPr anchor="ctr" rtlCol="false" tIns="50800" lIns="50800" bIns="50800" rIns="50800"/>
            <a:lstStyle/>
            <a:p>
              <a:pPr algn="ctr" marL="0" indent="0" lvl="0">
                <a:lnSpc>
                  <a:spcPts val="2520"/>
                </a:lnSpc>
                <a:spcBef>
                  <a:spcPct val="0"/>
                </a:spcBef>
              </a:pPr>
              <a:r>
                <a:rPr lang="en-US" sz="1800" spc="-39" strike="noStrike" u="none">
                  <a:solidFill>
                    <a:srgbClr val="403E3E"/>
                  </a:solidFill>
                  <a:latin typeface="Arial Nova Light"/>
                  <a:ea typeface="Arial Nova Light"/>
                  <a:cs typeface="Arial Nova Light"/>
                  <a:sym typeface="Arial Nova Light"/>
                </a:rPr>
                <a:t>INCOME</a:t>
              </a:r>
            </a:p>
          </p:txBody>
        </p:sp>
      </p:grpSp>
      <p:grpSp>
        <p:nvGrpSpPr>
          <p:cNvPr name="Group 31" id="31"/>
          <p:cNvGrpSpPr/>
          <p:nvPr/>
        </p:nvGrpSpPr>
        <p:grpSpPr>
          <a:xfrm rot="0">
            <a:off x="11974711" y="7899789"/>
            <a:ext cx="4724400" cy="741616"/>
            <a:chOff x="0" y="0"/>
            <a:chExt cx="1339729" cy="210305"/>
          </a:xfrm>
        </p:grpSpPr>
        <p:sp>
          <p:nvSpPr>
            <p:cNvPr name="Freeform 32" id="32"/>
            <p:cNvSpPr/>
            <p:nvPr/>
          </p:nvSpPr>
          <p:spPr>
            <a:xfrm flipH="false" flipV="false" rot="0">
              <a:off x="0" y="0"/>
              <a:ext cx="1339729" cy="210305"/>
            </a:xfrm>
            <a:custGeom>
              <a:avLst/>
              <a:gdLst/>
              <a:ahLst/>
              <a:cxnLst/>
              <a:rect r="r" b="b" t="t" l="l"/>
              <a:pathLst>
                <a:path h="210305" w="1339729">
                  <a:moveTo>
                    <a:pt x="83574" y="0"/>
                  </a:moveTo>
                  <a:lnTo>
                    <a:pt x="1256155" y="0"/>
                  </a:lnTo>
                  <a:cubicBezTo>
                    <a:pt x="1278320" y="0"/>
                    <a:pt x="1299577" y="8805"/>
                    <a:pt x="1315250" y="24478"/>
                  </a:cubicBezTo>
                  <a:cubicBezTo>
                    <a:pt x="1330924" y="40152"/>
                    <a:pt x="1339729" y="61409"/>
                    <a:pt x="1339729" y="83574"/>
                  </a:cubicBezTo>
                  <a:lnTo>
                    <a:pt x="1339729" y="126731"/>
                  </a:lnTo>
                  <a:cubicBezTo>
                    <a:pt x="1339729" y="172888"/>
                    <a:pt x="1302311" y="210305"/>
                    <a:pt x="1256155" y="210305"/>
                  </a:cubicBezTo>
                  <a:lnTo>
                    <a:pt x="83574" y="210305"/>
                  </a:lnTo>
                  <a:cubicBezTo>
                    <a:pt x="61409" y="210305"/>
                    <a:pt x="40152" y="201500"/>
                    <a:pt x="24478" y="185827"/>
                  </a:cubicBezTo>
                  <a:cubicBezTo>
                    <a:pt x="8805" y="170154"/>
                    <a:pt x="0" y="148896"/>
                    <a:pt x="0" y="126731"/>
                  </a:cubicBezTo>
                  <a:lnTo>
                    <a:pt x="0" y="83574"/>
                  </a:lnTo>
                  <a:cubicBezTo>
                    <a:pt x="0" y="61409"/>
                    <a:pt x="8805" y="40152"/>
                    <a:pt x="24478" y="24478"/>
                  </a:cubicBezTo>
                  <a:cubicBezTo>
                    <a:pt x="40152" y="8805"/>
                    <a:pt x="61409" y="0"/>
                    <a:pt x="83574" y="0"/>
                  </a:cubicBezTo>
                  <a:close/>
                </a:path>
              </a:pathLst>
            </a:custGeom>
            <a:solidFill>
              <a:srgbClr val="000000">
                <a:alpha val="0"/>
              </a:srgbClr>
            </a:solidFill>
            <a:ln w="9525" cap="rnd">
              <a:solidFill>
                <a:srgbClr val="403E3E"/>
              </a:solidFill>
              <a:prstDash val="solid"/>
              <a:round/>
            </a:ln>
          </p:spPr>
        </p:sp>
        <p:sp>
          <p:nvSpPr>
            <p:cNvPr name="TextBox 33" id="33"/>
            <p:cNvSpPr txBox="true"/>
            <p:nvPr/>
          </p:nvSpPr>
          <p:spPr>
            <a:xfrm>
              <a:off x="0" y="-38100"/>
              <a:ext cx="1339729" cy="248405"/>
            </a:xfrm>
            <a:prstGeom prst="rect">
              <a:avLst/>
            </a:prstGeom>
          </p:spPr>
          <p:txBody>
            <a:bodyPr anchor="ctr" rtlCol="false" tIns="50800" lIns="50800" bIns="50800" rIns="50800"/>
            <a:lstStyle/>
            <a:p>
              <a:pPr algn="ctr" marL="0" indent="0" lvl="0">
                <a:lnSpc>
                  <a:spcPts val="2520"/>
                </a:lnSpc>
                <a:spcBef>
                  <a:spcPct val="0"/>
                </a:spcBef>
              </a:pPr>
              <a:r>
                <a:rPr lang="en-US" sz="1800" spc="-39" strike="noStrike" u="none">
                  <a:solidFill>
                    <a:srgbClr val="403E3E"/>
                  </a:solidFill>
                  <a:latin typeface="Arial Nova Light"/>
                  <a:ea typeface="Arial Nova Light"/>
                  <a:cs typeface="Arial Nova Light"/>
                  <a:sym typeface="Arial Nova Light"/>
                </a:rPr>
                <a:t>LOCATION: WORLDWIDE</a:t>
              </a:r>
            </a:p>
          </p:txBody>
        </p:sp>
      </p:grpSp>
      <p:sp>
        <p:nvSpPr>
          <p:cNvPr name="Freeform 34" id="34"/>
          <p:cNvSpPr/>
          <p:nvPr/>
        </p:nvSpPr>
        <p:spPr>
          <a:xfrm flipH="false" flipV="false" rot="0">
            <a:off x="5595275" y="7926425"/>
            <a:ext cx="712943" cy="714980"/>
          </a:xfrm>
          <a:custGeom>
            <a:avLst/>
            <a:gdLst/>
            <a:ahLst/>
            <a:cxnLst/>
            <a:rect r="r" b="b" t="t" l="l"/>
            <a:pathLst>
              <a:path h="714980" w="712943">
                <a:moveTo>
                  <a:pt x="0" y="0"/>
                </a:moveTo>
                <a:lnTo>
                  <a:pt x="712943" y="0"/>
                </a:lnTo>
                <a:lnTo>
                  <a:pt x="712943" y="714980"/>
                </a:lnTo>
                <a:lnTo>
                  <a:pt x="0" y="7149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4796533" y="7926425"/>
            <a:ext cx="712943" cy="714980"/>
          </a:xfrm>
          <a:custGeom>
            <a:avLst/>
            <a:gdLst/>
            <a:ahLst/>
            <a:cxnLst/>
            <a:rect r="r" b="b" t="t" l="l"/>
            <a:pathLst>
              <a:path h="714980" w="712943">
                <a:moveTo>
                  <a:pt x="0" y="0"/>
                </a:moveTo>
                <a:lnTo>
                  <a:pt x="712943" y="0"/>
                </a:lnTo>
                <a:lnTo>
                  <a:pt x="712943" y="714980"/>
                </a:lnTo>
                <a:lnTo>
                  <a:pt x="0" y="7149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3997792" y="7926425"/>
            <a:ext cx="712943" cy="714980"/>
          </a:xfrm>
          <a:custGeom>
            <a:avLst/>
            <a:gdLst/>
            <a:ahLst/>
            <a:cxnLst/>
            <a:rect r="r" b="b" t="t" l="l"/>
            <a:pathLst>
              <a:path h="714980" w="712943">
                <a:moveTo>
                  <a:pt x="0" y="0"/>
                </a:moveTo>
                <a:lnTo>
                  <a:pt x="712943" y="0"/>
                </a:lnTo>
                <a:lnTo>
                  <a:pt x="712943" y="714980"/>
                </a:lnTo>
                <a:lnTo>
                  <a:pt x="0" y="7149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3199050" y="7926425"/>
            <a:ext cx="712943" cy="714980"/>
          </a:xfrm>
          <a:custGeom>
            <a:avLst/>
            <a:gdLst/>
            <a:ahLst/>
            <a:cxnLst/>
            <a:rect r="r" b="b" t="t" l="l"/>
            <a:pathLst>
              <a:path h="714980" w="712943">
                <a:moveTo>
                  <a:pt x="0" y="0"/>
                </a:moveTo>
                <a:lnTo>
                  <a:pt x="712943" y="0"/>
                </a:lnTo>
                <a:lnTo>
                  <a:pt x="712943" y="714980"/>
                </a:lnTo>
                <a:lnTo>
                  <a:pt x="0" y="7149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8" id="38"/>
          <p:cNvSpPr/>
          <p:nvPr/>
        </p:nvSpPr>
        <p:spPr>
          <a:xfrm flipH="false" flipV="false" rot="0">
            <a:off x="2400308" y="7926425"/>
            <a:ext cx="712943" cy="714980"/>
          </a:xfrm>
          <a:custGeom>
            <a:avLst/>
            <a:gdLst/>
            <a:ahLst/>
            <a:cxnLst/>
            <a:rect r="r" b="b" t="t" l="l"/>
            <a:pathLst>
              <a:path h="714980" w="712943">
                <a:moveTo>
                  <a:pt x="0" y="0"/>
                </a:moveTo>
                <a:lnTo>
                  <a:pt x="712943" y="0"/>
                </a:lnTo>
                <a:lnTo>
                  <a:pt x="712943" y="714980"/>
                </a:lnTo>
                <a:lnTo>
                  <a:pt x="0" y="7149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9" id="39"/>
          <p:cNvSpPr/>
          <p:nvPr/>
        </p:nvSpPr>
        <p:spPr>
          <a:xfrm flipH="false" flipV="false" rot="0">
            <a:off x="1588889" y="7926425"/>
            <a:ext cx="712943" cy="714980"/>
          </a:xfrm>
          <a:custGeom>
            <a:avLst/>
            <a:gdLst/>
            <a:ahLst/>
            <a:cxnLst/>
            <a:rect r="r" b="b" t="t" l="l"/>
            <a:pathLst>
              <a:path h="714980" w="712943">
                <a:moveTo>
                  <a:pt x="0" y="0"/>
                </a:moveTo>
                <a:lnTo>
                  <a:pt x="712943" y="0"/>
                </a:lnTo>
                <a:lnTo>
                  <a:pt x="712943" y="714980"/>
                </a:lnTo>
                <a:lnTo>
                  <a:pt x="0" y="7149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0" id="40"/>
          <p:cNvGrpSpPr/>
          <p:nvPr/>
        </p:nvGrpSpPr>
        <p:grpSpPr>
          <a:xfrm rot="0">
            <a:off x="6768405" y="7899789"/>
            <a:ext cx="4724400" cy="741616"/>
            <a:chOff x="0" y="0"/>
            <a:chExt cx="1339729" cy="210305"/>
          </a:xfrm>
        </p:grpSpPr>
        <p:sp>
          <p:nvSpPr>
            <p:cNvPr name="Freeform 41" id="41"/>
            <p:cNvSpPr/>
            <p:nvPr/>
          </p:nvSpPr>
          <p:spPr>
            <a:xfrm flipH="false" flipV="false" rot="0">
              <a:off x="0" y="0"/>
              <a:ext cx="1339729" cy="210305"/>
            </a:xfrm>
            <a:custGeom>
              <a:avLst/>
              <a:gdLst/>
              <a:ahLst/>
              <a:cxnLst/>
              <a:rect r="r" b="b" t="t" l="l"/>
              <a:pathLst>
                <a:path h="210305" w="1339729">
                  <a:moveTo>
                    <a:pt x="83574" y="0"/>
                  </a:moveTo>
                  <a:lnTo>
                    <a:pt x="1256155" y="0"/>
                  </a:lnTo>
                  <a:cubicBezTo>
                    <a:pt x="1278320" y="0"/>
                    <a:pt x="1299577" y="8805"/>
                    <a:pt x="1315250" y="24478"/>
                  </a:cubicBezTo>
                  <a:cubicBezTo>
                    <a:pt x="1330924" y="40152"/>
                    <a:pt x="1339729" y="61409"/>
                    <a:pt x="1339729" y="83574"/>
                  </a:cubicBezTo>
                  <a:lnTo>
                    <a:pt x="1339729" y="126731"/>
                  </a:lnTo>
                  <a:cubicBezTo>
                    <a:pt x="1339729" y="172888"/>
                    <a:pt x="1302311" y="210305"/>
                    <a:pt x="1256155" y="210305"/>
                  </a:cubicBezTo>
                  <a:lnTo>
                    <a:pt x="83574" y="210305"/>
                  </a:lnTo>
                  <a:cubicBezTo>
                    <a:pt x="61409" y="210305"/>
                    <a:pt x="40152" y="201500"/>
                    <a:pt x="24478" y="185827"/>
                  </a:cubicBezTo>
                  <a:cubicBezTo>
                    <a:pt x="8805" y="170154"/>
                    <a:pt x="0" y="148896"/>
                    <a:pt x="0" y="126731"/>
                  </a:cubicBezTo>
                  <a:lnTo>
                    <a:pt x="0" y="83574"/>
                  </a:lnTo>
                  <a:cubicBezTo>
                    <a:pt x="0" y="61409"/>
                    <a:pt x="8805" y="40152"/>
                    <a:pt x="24478" y="24478"/>
                  </a:cubicBezTo>
                  <a:cubicBezTo>
                    <a:pt x="40152" y="8805"/>
                    <a:pt x="61409" y="0"/>
                    <a:pt x="83574" y="0"/>
                  </a:cubicBezTo>
                  <a:close/>
                </a:path>
              </a:pathLst>
            </a:custGeom>
            <a:solidFill>
              <a:srgbClr val="000000">
                <a:alpha val="0"/>
              </a:srgbClr>
            </a:solidFill>
            <a:ln w="9525" cap="rnd">
              <a:solidFill>
                <a:srgbClr val="403E3E"/>
              </a:solidFill>
              <a:prstDash val="solid"/>
              <a:round/>
            </a:ln>
          </p:spPr>
        </p:sp>
        <p:sp>
          <p:nvSpPr>
            <p:cNvPr name="TextBox 42" id="42"/>
            <p:cNvSpPr txBox="true"/>
            <p:nvPr/>
          </p:nvSpPr>
          <p:spPr>
            <a:xfrm>
              <a:off x="0" y="-38100"/>
              <a:ext cx="1339729" cy="248405"/>
            </a:xfrm>
            <a:prstGeom prst="rect">
              <a:avLst/>
            </a:prstGeom>
          </p:spPr>
          <p:txBody>
            <a:bodyPr anchor="ctr" rtlCol="false" tIns="50800" lIns="50800" bIns="50800" rIns="50800"/>
            <a:lstStyle/>
            <a:p>
              <a:pPr algn="ctr" marL="0" indent="0" lvl="0">
                <a:lnSpc>
                  <a:spcPts val="2520"/>
                </a:lnSpc>
                <a:spcBef>
                  <a:spcPct val="0"/>
                </a:spcBef>
              </a:pPr>
              <a:r>
                <a:rPr lang="en-US" sz="1800" spc="-39" strike="noStrike" u="none">
                  <a:solidFill>
                    <a:srgbClr val="403E3E"/>
                  </a:solidFill>
                  <a:latin typeface="Arial Nova Light"/>
                  <a:ea typeface="Arial Nova Light"/>
                  <a:cs typeface="Arial Nova Light"/>
                  <a:sym typeface="Arial Nova Light"/>
                </a:rPr>
                <a:t>AGE: 18-45</a:t>
              </a:r>
            </a:p>
          </p:txBody>
        </p:sp>
      </p:grpSp>
      <p:grpSp>
        <p:nvGrpSpPr>
          <p:cNvPr name="Group 43" id="43"/>
          <p:cNvGrpSpPr/>
          <p:nvPr/>
        </p:nvGrpSpPr>
        <p:grpSpPr>
          <a:xfrm rot="0">
            <a:off x="6755011" y="3536871"/>
            <a:ext cx="4724400" cy="741616"/>
            <a:chOff x="0" y="0"/>
            <a:chExt cx="1339729" cy="210305"/>
          </a:xfrm>
        </p:grpSpPr>
        <p:sp>
          <p:nvSpPr>
            <p:cNvPr name="Freeform 44" id="44"/>
            <p:cNvSpPr/>
            <p:nvPr/>
          </p:nvSpPr>
          <p:spPr>
            <a:xfrm flipH="false" flipV="false" rot="0">
              <a:off x="0" y="0"/>
              <a:ext cx="1339729" cy="210305"/>
            </a:xfrm>
            <a:custGeom>
              <a:avLst/>
              <a:gdLst/>
              <a:ahLst/>
              <a:cxnLst/>
              <a:rect r="r" b="b" t="t" l="l"/>
              <a:pathLst>
                <a:path h="210305" w="1339729">
                  <a:moveTo>
                    <a:pt x="83574" y="0"/>
                  </a:moveTo>
                  <a:lnTo>
                    <a:pt x="1256155" y="0"/>
                  </a:lnTo>
                  <a:cubicBezTo>
                    <a:pt x="1278320" y="0"/>
                    <a:pt x="1299577" y="8805"/>
                    <a:pt x="1315250" y="24478"/>
                  </a:cubicBezTo>
                  <a:cubicBezTo>
                    <a:pt x="1330924" y="40152"/>
                    <a:pt x="1339729" y="61409"/>
                    <a:pt x="1339729" y="83574"/>
                  </a:cubicBezTo>
                  <a:lnTo>
                    <a:pt x="1339729" y="126731"/>
                  </a:lnTo>
                  <a:cubicBezTo>
                    <a:pt x="1339729" y="172888"/>
                    <a:pt x="1302311" y="210305"/>
                    <a:pt x="1256155" y="210305"/>
                  </a:cubicBezTo>
                  <a:lnTo>
                    <a:pt x="83574" y="210305"/>
                  </a:lnTo>
                  <a:cubicBezTo>
                    <a:pt x="61409" y="210305"/>
                    <a:pt x="40152" y="201500"/>
                    <a:pt x="24478" y="185827"/>
                  </a:cubicBezTo>
                  <a:cubicBezTo>
                    <a:pt x="8805" y="170154"/>
                    <a:pt x="0" y="148896"/>
                    <a:pt x="0" y="126731"/>
                  </a:cubicBezTo>
                  <a:lnTo>
                    <a:pt x="0" y="83574"/>
                  </a:lnTo>
                  <a:cubicBezTo>
                    <a:pt x="0" y="61409"/>
                    <a:pt x="8805" y="40152"/>
                    <a:pt x="24478" y="24478"/>
                  </a:cubicBezTo>
                  <a:cubicBezTo>
                    <a:pt x="40152" y="8805"/>
                    <a:pt x="61409" y="0"/>
                    <a:pt x="83574" y="0"/>
                  </a:cubicBezTo>
                  <a:close/>
                </a:path>
              </a:pathLst>
            </a:custGeom>
            <a:solidFill>
              <a:srgbClr val="000000">
                <a:alpha val="0"/>
              </a:srgbClr>
            </a:solidFill>
            <a:ln w="9525" cap="rnd">
              <a:solidFill>
                <a:srgbClr val="403E3E"/>
              </a:solidFill>
              <a:prstDash val="solid"/>
              <a:round/>
            </a:ln>
          </p:spPr>
        </p:sp>
        <p:sp>
          <p:nvSpPr>
            <p:cNvPr name="TextBox 45" id="45"/>
            <p:cNvSpPr txBox="true"/>
            <p:nvPr/>
          </p:nvSpPr>
          <p:spPr>
            <a:xfrm>
              <a:off x="0" y="-38100"/>
              <a:ext cx="1339729" cy="248405"/>
            </a:xfrm>
            <a:prstGeom prst="rect">
              <a:avLst/>
            </a:prstGeom>
          </p:spPr>
          <p:txBody>
            <a:bodyPr anchor="ctr" rtlCol="false" tIns="50800" lIns="50800" bIns="50800" rIns="50800"/>
            <a:lstStyle/>
            <a:p>
              <a:pPr algn="ctr" marL="0" indent="0" lvl="0">
                <a:lnSpc>
                  <a:spcPts val="2520"/>
                </a:lnSpc>
                <a:spcBef>
                  <a:spcPct val="0"/>
                </a:spcBef>
              </a:pPr>
              <a:r>
                <a:rPr lang="en-US" sz="1800" spc="-39" strike="noStrike" u="none">
                  <a:solidFill>
                    <a:srgbClr val="403E3E"/>
                  </a:solidFill>
                  <a:latin typeface="Arial Nova Light"/>
                  <a:ea typeface="Arial Nova Light"/>
                  <a:cs typeface="Arial Nova Light"/>
                  <a:sym typeface="Arial Nova Light"/>
                </a:rPr>
                <a:t>PSYCHOGRAPHICS</a:t>
              </a:r>
            </a:p>
          </p:txBody>
        </p:sp>
      </p:grpSp>
      <p:grpSp>
        <p:nvGrpSpPr>
          <p:cNvPr name="Group 46" id="46"/>
          <p:cNvGrpSpPr/>
          <p:nvPr/>
        </p:nvGrpSpPr>
        <p:grpSpPr>
          <a:xfrm rot="0">
            <a:off x="11974711" y="3536871"/>
            <a:ext cx="4724400" cy="741616"/>
            <a:chOff x="0" y="0"/>
            <a:chExt cx="1339729" cy="210305"/>
          </a:xfrm>
        </p:grpSpPr>
        <p:sp>
          <p:nvSpPr>
            <p:cNvPr name="Freeform 47" id="47"/>
            <p:cNvSpPr/>
            <p:nvPr/>
          </p:nvSpPr>
          <p:spPr>
            <a:xfrm flipH="false" flipV="false" rot="0">
              <a:off x="0" y="0"/>
              <a:ext cx="1339729" cy="210305"/>
            </a:xfrm>
            <a:custGeom>
              <a:avLst/>
              <a:gdLst/>
              <a:ahLst/>
              <a:cxnLst/>
              <a:rect r="r" b="b" t="t" l="l"/>
              <a:pathLst>
                <a:path h="210305" w="1339729">
                  <a:moveTo>
                    <a:pt x="83574" y="0"/>
                  </a:moveTo>
                  <a:lnTo>
                    <a:pt x="1256155" y="0"/>
                  </a:lnTo>
                  <a:cubicBezTo>
                    <a:pt x="1278320" y="0"/>
                    <a:pt x="1299577" y="8805"/>
                    <a:pt x="1315250" y="24478"/>
                  </a:cubicBezTo>
                  <a:cubicBezTo>
                    <a:pt x="1330924" y="40152"/>
                    <a:pt x="1339729" y="61409"/>
                    <a:pt x="1339729" y="83574"/>
                  </a:cubicBezTo>
                  <a:lnTo>
                    <a:pt x="1339729" y="126731"/>
                  </a:lnTo>
                  <a:cubicBezTo>
                    <a:pt x="1339729" y="172888"/>
                    <a:pt x="1302311" y="210305"/>
                    <a:pt x="1256155" y="210305"/>
                  </a:cubicBezTo>
                  <a:lnTo>
                    <a:pt x="83574" y="210305"/>
                  </a:lnTo>
                  <a:cubicBezTo>
                    <a:pt x="61409" y="210305"/>
                    <a:pt x="40152" y="201500"/>
                    <a:pt x="24478" y="185827"/>
                  </a:cubicBezTo>
                  <a:cubicBezTo>
                    <a:pt x="8805" y="170154"/>
                    <a:pt x="0" y="148896"/>
                    <a:pt x="0" y="126731"/>
                  </a:cubicBezTo>
                  <a:lnTo>
                    <a:pt x="0" y="83574"/>
                  </a:lnTo>
                  <a:cubicBezTo>
                    <a:pt x="0" y="61409"/>
                    <a:pt x="8805" y="40152"/>
                    <a:pt x="24478" y="24478"/>
                  </a:cubicBezTo>
                  <a:cubicBezTo>
                    <a:pt x="40152" y="8805"/>
                    <a:pt x="61409" y="0"/>
                    <a:pt x="83574" y="0"/>
                  </a:cubicBezTo>
                  <a:close/>
                </a:path>
              </a:pathLst>
            </a:custGeom>
            <a:solidFill>
              <a:srgbClr val="000000">
                <a:alpha val="0"/>
              </a:srgbClr>
            </a:solidFill>
            <a:ln w="9525" cap="rnd">
              <a:solidFill>
                <a:srgbClr val="403E3E"/>
              </a:solidFill>
              <a:prstDash val="solid"/>
              <a:round/>
            </a:ln>
          </p:spPr>
        </p:sp>
        <p:sp>
          <p:nvSpPr>
            <p:cNvPr name="TextBox 48" id="48"/>
            <p:cNvSpPr txBox="true"/>
            <p:nvPr/>
          </p:nvSpPr>
          <p:spPr>
            <a:xfrm>
              <a:off x="0" y="-38100"/>
              <a:ext cx="1339729" cy="248405"/>
            </a:xfrm>
            <a:prstGeom prst="rect">
              <a:avLst/>
            </a:prstGeom>
          </p:spPr>
          <p:txBody>
            <a:bodyPr anchor="ctr" rtlCol="false" tIns="50800" lIns="50800" bIns="50800" rIns="50800"/>
            <a:lstStyle/>
            <a:p>
              <a:pPr algn="ctr" marL="0" indent="0" lvl="0">
                <a:lnSpc>
                  <a:spcPts val="2520"/>
                </a:lnSpc>
                <a:spcBef>
                  <a:spcPct val="0"/>
                </a:spcBef>
              </a:pPr>
              <a:r>
                <a:rPr lang="en-US" sz="1800" spc="-39" strike="noStrike" u="none">
                  <a:solidFill>
                    <a:srgbClr val="403E3E"/>
                  </a:solidFill>
                  <a:latin typeface="Arial Nova Light"/>
                  <a:ea typeface="Arial Nova Light"/>
                  <a:cs typeface="Arial Nova Light"/>
                  <a:sym typeface="Arial Nova Light"/>
                </a:rPr>
                <a:t>BEHAVIOURS</a:t>
              </a:r>
            </a:p>
          </p:txBody>
        </p:sp>
      </p:grpSp>
      <p:grpSp>
        <p:nvGrpSpPr>
          <p:cNvPr name="Group 49" id="49"/>
          <p:cNvGrpSpPr/>
          <p:nvPr/>
        </p:nvGrpSpPr>
        <p:grpSpPr>
          <a:xfrm rot="0">
            <a:off x="251435" y="9507110"/>
            <a:ext cx="542093" cy="540520"/>
            <a:chOff x="0" y="0"/>
            <a:chExt cx="174424" cy="173917"/>
          </a:xfrm>
        </p:grpSpPr>
        <p:sp>
          <p:nvSpPr>
            <p:cNvPr name="Freeform 50" id="50"/>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51" id="51"/>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5</a:t>
              </a:r>
            </a:p>
          </p:txBody>
        </p:sp>
      </p:grpSp>
      <p:sp>
        <p:nvSpPr>
          <p:cNvPr name="TextBox 52" id="52"/>
          <p:cNvSpPr txBox="true"/>
          <p:nvPr/>
        </p:nvSpPr>
        <p:spPr>
          <a:xfrm rot="0">
            <a:off x="2410708" y="1674617"/>
            <a:ext cx="13466584" cy="875666"/>
          </a:xfrm>
          <a:prstGeom prst="rect">
            <a:avLst/>
          </a:prstGeom>
        </p:spPr>
        <p:txBody>
          <a:bodyPr anchor="t" rtlCol="false" tIns="0" lIns="0" bIns="0" rIns="0">
            <a:spAutoFit/>
          </a:bodyPr>
          <a:lstStyle/>
          <a:p>
            <a:pPr algn="ctr" marL="0" indent="0" lvl="0">
              <a:lnSpc>
                <a:spcPts val="6080"/>
              </a:lnSpc>
              <a:spcBef>
                <a:spcPct val="0"/>
              </a:spcBef>
            </a:pPr>
            <a:r>
              <a:rPr lang="en-US" sz="8000" spc="-176">
                <a:solidFill>
                  <a:srgbClr val="403E3E"/>
                </a:solidFill>
                <a:latin typeface="Arial Nova Light"/>
                <a:ea typeface="Arial Nova Light"/>
                <a:cs typeface="Arial Nova Light"/>
                <a:sym typeface="Arial Nova Light"/>
              </a:rPr>
              <a:t>TARGET AUDIENCE</a:t>
            </a:r>
          </a:p>
        </p:txBody>
      </p:sp>
      <p:sp>
        <p:nvSpPr>
          <p:cNvPr name="TextBox 53" id="53"/>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54" id="54"/>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TextBox 55" id="55"/>
          <p:cNvSpPr txBox="true"/>
          <p:nvPr/>
        </p:nvSpPr>
        <p:spPr>
          <a:xfrm rot="0">
            <a:off x="11974711" y="4681660"/>
            <a:ext cx="4724400" cy="2319655"/>
          </a:xfrm>
          <a:prstGeom prst="rect">
            <a:avLst/>
          </a:prstGeom>
        </p:spPr>
        <p:txBody>
          <a:bodyPr anchor="t" rtlCol="false" tIns="0" lIns="0" bIns="0" rIns="0">
            <a:spAutoFit/>
          </a:bodyPr>
          <a:lstStyle/>
          <a:p>
            <a:pPr algn="just" marL="0" indent="0" lvl="0">
              <a:lnSpc>
                <a:spcPts val="2090"/>
              </a:lnSpc>
              <a:spcBef>
                <a:spcPct val="0"/>
              </a:spcBef>
            </a:pPr>
            <a:r>
              <a:rPr lang="en-US" b="true" sz="1900" spc="-104"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a:t>
            </a:r>
          </a:p>
          <a:p>
            <a:pPr algn="just" marL="0" indent="0" lvl="0">
              <a:lnSpc>
                <a:spcPts val="2090"/>
              </a:lnSpc>
              <a:spcBef>
                <a:spcPct val="0"/>
              </a:spcBef>
            </a:pPr>
          </a:p>
          <a:p>
            <a:pPr algn="just" marL="0" indent="0" lvl="0">
              <a:lnSpc>
                <a:spcPts val="2090"/>
              </a:lnSpc>
              <a:spcBef>
                <a:spcPct val="0"/>
              </a:spcBef>
            </a:pPr>
            <a:r>
              <a:rPr lang="en-US" b="true" sz="1900" spc="-104"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a:t>
            </a:r>
          </a:p>
        </p:txBody>
      </p:sp>
      <p:sp>
        <p:nvSpPr>
          <p:cNvPr name="TextBox 56" id="56"/>
          <p:cNvSpPr txBox="true"/>
          <p:nvPr/>
        </p:nvSpPr>
        <p:spPr>
          <a:xfrm rot="0">
            <a:off x="6781800" y="4681660"/>
            <a:ext cx="4724400" cy="2319655"/>
          </a:xfrm>
          <a:prstGeom prst="rect">
            <a:avLst/>
          </a:prstGeom>
        </p:spPr>
        <p:txBody>
          <a:bodyPr anchor="t" rtlCol="false" tIns="0" lIns="0" bIns="0" rIns="0">
            <a:spAutoFit/>
          </a:bodyPr>
          <a:lstStyle/>
          <a:p>
            <a:pPr algn="just" marL="0" indent="0" lvl="0">
              <a:lnSpc>
                <a:spcPts val="2090"/>
              </a:lnSpc>
              <a:spcBef>
                <a:spcPct val="0"/>
              </a:spcBef>
            </a:pPr>
            <a:r>
              <a:rPr lang="en-US" b="true" sz="1900" spc="-104"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a:t>
            </a:r>
          </a:p>
          <a:p>
            <a:pPr algn="just" marL="0" indent="0" lvl="0">
              <a:lnSpc>
                <a:spcPts val="2090"/>
              </a:lnSpc>
              <a:spcBef>
                <a:spcPct val="0"/>
              </a:spcBef>
            </a:pPr>
          </a:p>
          <a:p>
            <a:pPr algn="just" marL="0" indent="0" lvl="0">
              <a:lnSpc>
                <a:spcPts val="2090"/>
              </a:lnSpc>
              <a:spcBef>
                <a:spcPct val="0"/>
              </a:spcBef>
            </a:pPr>
            <a:r>
              <a:rPr lang="en-US" b="true" sz="1900" spc="-104"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a:t>
            </a:r>
          </a:p>
        </p:txBody>
      </p:sp>
      <p:sp>
        <p:nvSpPr>
          <p:cNvPr name="TextBox 57" id="57"/>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CREATIVE BRIEF</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AF6"/>
        </a:solidFill>
      </p:bgPr>
    </p:bg>
    <p:spTree>
      <p:nvGrpSpPr>
        <p:cNvPr id="1" name=""/>
        <p:cNvGrpSpPr/>
        <p:nvPr/>
      </p:nvGrpSpPr>
      <p:grpSpPr>
        <a:xfrm>
          <a:off x="0" y="0"/>
          <a:ext cx="0" cy="0"/>
          <a:chOff x="0" y="0"/>
          <a:chExt cx="0" cy="0"/>
        </a:xfrm>
      </p:grpSpPr>
      <p:sp>
        <p:nvSpPr>
          <p:cNvPr name="Freeform 2" id="2"/>
          <p:cNvSpPr/>
          <p:nvPr/>
        </p:nvSpPr>
        <p:spPr>
          <a:xfrm flipH="false" flipV="false" rot="0">
            <a:off x="13713619" y="3815382"/>
            <a:ext cx="4574381" cy="5442918"/>
          </a:xfrm>
          <a:custGeom>
            <a:avLst/>
            <a:gdLst/>
            <a:ahLst/>
            <a:cxnLst/>
            <a:rect r="r" b="b" t="t" l="l"/>
            <a:pathLst>
              <a:path h="5442918" w="4574381">
                <a:moveTo>
                  <a:pt x="0" y="0"/>
                </a:moveTo>
                <a:lnTo>
                  <a:pt x="4574381" y="0"/>
                </a:lnTo>
                <a:lnTo>
                  <a:pt x="4574381" y="5442918"/>
                </a:lnTo>
                <a:lnTo>
                  <a:pt x="0" y="5442918"/>
                </a:lnTo>
                <a:lnTo>
                  <a:pt x="0" y="0"/>
                </a:lnTo>
                <a:close/>
              </a:path>
            </a:pathLst>
          </a:custGeom>
          <a:blipFill>
            <a:blip r:embed="rId2"/>
            <a:stretch>
              <a:fillRect l="-39128" t="0" r="-39128" b="0"/>
            </a:stretch>
          </a:blipFill>
          <a:ln cap="sq">
            <a:noFill/>
            <a:prstDash val="solid"/>
            <a:miter/>
          </a:ln>
        </p:spPr>
      </p:sp>
      <p:sp>
        <p:nvSpPr>
          <p:cNvPr name="Freeform 3" id="3"/>
          <p:cNvSpPr/>
          <p:nvPr/>
        </p:nvSpPr>
        <p:spPr>
          <a:xfrm flipH="false" flipV="false" rot="0">
            <a:off x="9144000" y="3815382"/>
            <a:ext cx="4569619" cy="5442918"/>
          </a:xfrm>
          <a:custGeom>
            <a:avLst/>
            <a:gdLst/>
            <a:ahLst/>
            <a:cxnLst/>
            <a:rect r="r" b="b" t="t" l="l"/>
            <a:pathLst>
              <a:path h="5442918" w="4569619">
                <a:moveTo>
                  <a:pt x="0" y="0"/>
                </a:moveTo>
                <a:lnTo>
                  <a:pt x="4569619" y="0"/>
                </a:lnTo>
                <a:lnTo>
                  <a:pt x="4569619" y="5442918"/>
                </a:lnTo>
                <a:lnTo>
                  <a:pt x="0" y="5442918"/>
                </a:lnTo>
                <a:lnTo>
                  <a:pt x="0" y="0"/>
                </a:lnTo>
                <a:close/>
              </a:path>
            </a:pathLst>
          </a:custGeom>
          <a:blipFill>
            <a:blip r:embed="rId3"/>
            <a:stretch>
              <a:fillRect l="0" t="-12887" r="0" b="-12887"/>
            </a:stretch>
          </a:blipFill>
          <a:ln cap="sq">
            <a:noFill/>
            <a:prstDash val="solid"/>
            <a:miter/>
          </a:ln>
        </p:spPr>
      </p:sp>
      <p:sp>
        <p:nvSpPr>
          <p:cNvPr name="Freeform 4" id="4"/>
          <p:cNvSpPr/>
          <p:nvPr/>
        </p:nvSpPr>
        <p:spPr>
          <a:xfrm flipH="false" flipV="false" rot="0">
            <a:off x="4574381" y="3815382"/>
            <a:ext cx="4569619" cy="5442918"/>
          </a:xfrm>
          <a:custGeom>
            <a:avLst/>
            <a:gdLst/>
            <a:ahLst/>
            <a:cxnLst/>
            <a:rect r="r" b="b" t="t" l="l"/>
            <a:pathLst>
              <a:path h="5442918" w="4569619">
                <a:moveTo>
                  <a:pt x="0" y="0"/>
                </a:moveTo>
                <a:lnTo>
                  <a:pt x="4569619" y="0"/>
                </a:lnTo>
                <a:lnTo>
                  <a:pt x="4569619" y="5442918"/>
                </a:lnTo>
                <a:lnTo>
                  <a:pt x="0" y="5442918"/>
                </a:lnTo>
                <a:lnTo>
                  <a:pt x="0" y="0"/>
                </a:lnTo>
                <a:close/>
              </a:path>
            </a:pathLst>
          </a:custGeom>
          <a:blipFill>
            <a:blip r:embed="rId4"/>
            <a:stretch>
              <a:fillRect l="0" t="-12887" r="0" b="-12887"/>
            </a:stretch>
          </a:blipFill>
          <a:ln cap="sq">
            <a:noFill/>
            <a:prstDash val="solid"/>
            <a:miter/>
          </a:ln>
        </p:spPr>
      </p:sp>
      <p:sp>
        <p:nvSpPr>
          <p:cNvPr name="Freeform 5" id="5"/>
          <p:cNvSpPr/>
          <p:nvPr/>
        </p:nvSpPr>
        <p:spPr>
          <a:xfrm flipH="false" flipV="false" rot="0">
            <a:off x="0" y="3815382"/>
            <a:ext cx="4569619" cy="5442918"/>
          </a:xfrm>
          <a:custGeom>
            <a:avLst/>
            <a:gdLst/>
            <a:ahLst/>
            <a:cxnLst/>
            <a:rect r="r" b="b" t="t" l="l"/>
            <a:pathLst>
              <a:path h="5442918" w="4569619">
                <a:moveTo>
                  <a:pt x="0" y="0"/>
                </a:moveTo>
                <a:lnTo>
                  <a:pt x="4569619" y="0"/>
                </a:lnTo>
                <a:lnTo>
                  <a:pt x="4569619" y="5442918"/>
                </a:lnTo>
                <a:lnTo>
                  <a:pt x="0" y="5442918"/>
                </a:lnTo>
                <a:lnTo>
                  <a:pt x="0" y="0"/>
                </a:lnTo>
                <a:close/>
              </a:path>
            </a:pathLst>
          </a:custGeom>
          <a:blipFill>
            <a:blip r:embed="rId5"/>
            <a:stretch>
              <a:fillRect l="0" t="-12887" r="0" b="-12887"/>
            </a:stretch>
          </a:blipFill>
          <a:ln cap="sq">
            <a:noFill/>
            <a:prstDash val="solid"/>
            <a:miter/>
          </a:ln>
        </p:spPr>
      </p:sp>
      <p:sp>
        <p:nvSpPr>
          <p:cNvPr name="AutoShape 6" id="6"/>
          <p:cNvSpPr/>
          <p:nvPr/>
        </p:nvSpPr>
        <p:spPr>
          <a:xfrm>
            <a:off x="-763280" y="9258300"/>
            <a:ext cx="19814559" cy="0"/>
          </a:xfrm>
          <a:prstGeom prst="line">
            <a:avLst/>
          </a:prstGeom>
          <a:ln cap="flat" w="9525">
            <a:solidFill>
              <a:srgbClr val="403E3E"/>
            </a:solidFill>
            <a:prstDash val="solid"/>
            <a:headEnd type="none" len="sm" w="sm"/>
            <a:tailEnd type="none" len="sm" w="sm"/>
          </a:ln>
        </p:spPr>
      </p:sp>
      <p:sp>
        <p:nvSpPr>
          <p:cNvPr name="AutoShape 7" id="7"/>
          <p:cNvSpPr/>
          <p:nvPr/>
        </p:nvSpPr>
        <p:spPr>
          <a:xfrm flipV="true">
            <a:off x="-462152" y="1033462"/>
            <a:ext cx="19212305" cy="0"/>
          </a:xfrm>
          <a:prstGeom prst="line">
            <a:avLst/>
          </a:prstGeom>
          <a:ln cap="flat" w="9525">
            <a:solidFill>
              <a:srgbClr val="403E3E"/>
            </a:solidFill>
            <a:prstDash val="solid"/>
            <a:headEnd type="none" len="sm" w="sm"/>
            <a:tailEnd type="none" len="sm" w="sm"/>
          </a:ln>
        </p:spPr>
      </p:sp>
      <p:sp>
        <p:nvSpPr>
          <p:cNvPr name="AutoShape 8" id="8"/>
          <p:cNvSpPr/>
          <p:nvPr/>
        </p:nvSpPr>
        <p:spPr>
          <a:xfrm>
            <a:off x="-462152" y="2924738"/>
            <a:ext cx="20261153" cy="0"/>
          </a:xfrm>
          <a:prstGeom prst="line">
            <a:avLst/>
          </a:prstGeom>
          <a:ln cap="flat" w="9525">
            <a:solidFill>
              <a:srgbClr val="403E3E"/>
            </a:solidFill>
            <a:prstDash val="solid"/>
            <a:headEnd type="none" len="sm" w="sm"/>
            <a:tailEnd type="none" len="sm" w="sm"/>
          </a:ln>
        </p:spPr>
      </p:sp>
      <p:sp>
        <p:nvSpPr>
          <p:cNvPr name="TextBox 9" id="9"/>
          <p:cNvSpPr txBox="true"/>
          <p:nvPr/>
        </p:nvSpPr>
        <p:spPr>
          <a:xfrm rot="0">
            <a:off x="3412610" y="1674617"/>
            <a:ext cx="11462781" cy="875666"/>
          </a:xfrm>
          <a:prstGeom prst="rect">
            <a:avLst/>
          </a:prstGeom>
        </p:spPr>
        <p:txBody>
          <a:bodyPr anchor="t" rtlCol="false" tIns="0" lIns="0" bIns="0" rIns="0">
            <a:spAutoFit/>
          </a:bodyPr>
          <a:lstStyle/>
          <a:p>
            <a:pPr algn="ctr" marL="0" indent="0" lvl="0">
              <a:lnSpc>
                <a:spcPts val="6080"/>
              </a:lnSpc>
              <a:spcBef>
                <a:spcPct val="0"/>
              </a:spcBef>
            </a:pPr>
            <a:r>
              <a:rPr lang="en-US" sz="8000" spc="-176">
                <a:solidFill>
                  <a:srgbClr val="403E3E"/>
                </a:solidFill>
                <a:latin typeface="Arial Nova Light"/>
                <a:ea typeface="Arial Nova Light"/>
                <a:cs typeface="Arial Nova Light"/>
                <a:sym typeface="Arial Nova Light"/>
              </a:rPr>
              <a:t>VISUAL INSPIRATION</a:t>
            </a:r>
          </a:p>
        </p:txBody>
      </p:sp>
      <p:sp>
        <p:nvSpPr>
          <p:cNvPr name="TextBox 10" id="10"/>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11" id="11"/>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TextBox 12" id="12"/>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CREATIVE BRIEF</a:t>
            </a:r>
          </a:p>
        </p:txBody>
      </p:sp>
      <p:sp>
        <p:nvSpPr>
          <p:cNvPr name="AutoShape 13" id="13"/>
          <p:cNvSpPr/>
          <p:nvPr/>
        </p:nvSpPr>
        <p:spPr>
          <a:xfrm>
            <a:off x="-913567" y="3815382"/>
            <a:ext cx="20115134" cy="0"/>
          </a:xfrm>
          <a:prstGeom prst="line">
            <a:avLst/>
          </a:prstGeom>
          <a:ln cap="flat" w="9525">
            <a:solidFill>
              <a:srgbClr val="403E3E"/>
            </a:solidFill>
            <a:prstDash val="solid"/>
            <a:headEnd type="none" len="sm" w="sm"/>
            <a:tailEnd type="none" len="sm" w="sm"/>
          </a:ln>
        </p:spPr>
      </p:sp>
      <p:sp>
        <p:nvSpPr>
          <p:cNvPr name="AutoShape 14" id="14"/>
          <p:cNvSpPr/>
          <p:nvPr/>
        </p:nvSpPr>
        <p:spPr>
          <a:xfrm flipV="true">
            <a:off x="4574381" y="2922357"/>
            <a:ext cx="0" cy="6333562"/>
          </a:xfrm>
          <a:prstGeom prst="line">
            <a:avLst/>
          </a:prstGeom>
          <a:ln cap="flat" w="9525">
            <a:solidFill>
              <a:srgbClr val="403E3E"/>
            </a:solidFill>
            <a:prstDash val="solid"/>
            <a:headEnd type="none" len="sm" w="sm"/>
            <a:tailEnd type="none" len="sm" w="sm"/>
          </a:ln>
        </p:spPr>
      </p:sp>
      <p:sp>
        <p:nvSpPr>
          <p:cNvPr name="AutoShape 15" id="15"/>
          <p:cNvSpPr/>
          <p:nvPr/>
        </p:nvSpPr>
        <p:spPr>
          <a:xfrm flipV="true">
            <a:off x="9144000" y="2922357"/>
            <a:ext cx="0" cy="6333562"/>
          </a:xfrm>
          <a:prstGeom prst="line">
            <a:avLst/>
          </a:prstGeom>
          <a:ln cap="flat" w="9525">
            <a:solidFill>
              <a:srgbClr val="403E3E"/>
            </a:solidFill>
            <a:prstDash val="solid"/>
            <a:headEnd type="none" len="sm" w="sm"/>
            <a:tailEnd type="none" len="sm" w="sm"/>
          </a:ln>
        </p:spPr>
      </p:sp>
      <p:sp>
        <p:nvSpPr>
          <p:cNvPr name="AutoShape 16" id="16"/>
          <p:cNvSpPr/>
          <p:nvPr/>
        </p:nvSpPr>
        <p:spPr>
          <a:xfrm flipV="true">
            <a:off x="13713619" y="2922357"/>
            <a:ext cx="0" cy="6333562"/>
          </a:xfrm>
          <a:prstGeom prst="line">
            <a:avLst/>
          </a:prstGeom>
          <a:ln cap="flat" w="9525">
            <a:solidFill>
              <a:srgbClr val="403E3E"/>
            </a:solidFill>
            <a:prstDash val="solid"/>
            <a:headEnd type="none" len="sm" w="sm"/>
            <a:tailEnd type="none" len="sm" w="sm"/>
          </a:ln>
        </p:spPr>
      </p:sp>
      <p:sp>
        <p:nvSpPr>
          <p:cNvPr name="TextBox 17" id="17"/>
          <p:cNvSpPr txBox="true"/>
          <p:nvPr/>
        </p:nvSpPr>
        <p:spPr>
          <a:xfrm rot="0">
            <a:off x="14603131" y="3186676"/>
            <a:ext cx="2795357" cy="306705"/>
          </a:xfrm>
          <a:prstGeom prst="rect">
            <a:avLst/>
          </a:prstGeom>
        </p:spPr>
        <p:txBody>
          <a:bodyPr anchor="t" rtlCol="false" tIns="0" lIns="0" bIns="0" rIns="0">
            <a:spAutoFit/>
          </a:bodyPr>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CONCEPT FOUR</a:t>
            </a:r>
          </a:p>
        </p:txBody>
      </p:sp>
      <p:sp>
        <p:nvSpPr>
          <p:cNvPr name="TextBox 18" id="18"/>
          <p:cNvSpPr txBox="true"/>
          <p:nvPr/>
        </p:nvSpPr>
        <p:spPr>
          <a:xfrm rot="0">
            <a:off x="10031131" y="3186676"/>
            <a:ext cx="2795357" cy="306705"/>
          </a:xfrm>
          <a:prstGeom prst="rect">
            <a:avLst/>
          </a:prstGeom>
        </p:spPr>
        <p:txBody>
          <a:bodyPr anchor="t" rtlCol="false" tIns="0" lIns="0" bIns="0" rIns="0">
            <a:spAutoFit/>
          </a:bodyPr>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CONCEPT THREE</a:t>
            </a:r>
          </a:p>
        </p:txBody>
      </p:sp>
      <p:sp>
        <p:nvSpPr>
          <p:cNvPr name="TextBox 19" id="19"/>
          <p:cNvSpPr txBox="true"/>
          <p:nvPr/>
        </p:nvSpPr>
        <p:spPr>
          <a:xfrm rot="0">
            <a:off x="5461512" y="3186676"/>
            <a:ext cx="2795357" cy="306705"/>
          </a:xfrm>
          <a:prstGeom prst="rect">
            <a:avLst/>
          </a:prstGeom>
        </p:spPr>
        <p:txBody>
          <a:bodyPr anchor="t" rtlCol="false" tIns="0" lIns="0" bIns="0" rIns="0">
            <a:spAutoFit/>
          </a:bodyPr>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CONCEPT TWO</a:t>
            </a:r>
          </a:p>
        </p:txBody>
      </p:sp>
      <p:sp>
        <p:nvSpPr>
          <p:cNvPr name="TextBox 20" id="20"/>
          <p:cNvSpPr txBox="true"/>
          <p:nvPr/>
        </p:nvSpPr>
        <p:spPr>
          <a:xfrm rot="0">
            <a:off x="887131" y="3186676"/>
            <a:ext cx="2795357" cy="306705"/>
          </a:xfrm>
          <a:prstGeom prst="rect">
            <a:avLst/>
          </a:prstGeom>
        </p:spPr>
        <p:txBody>
          <a:bodyPr anchor="t" rtlCol="false" tIns="0" lIns="0" bIns="0" rIns="0">
            <a:spAutoFit/>
          </a:bodyPr>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CONCEPT ONE</a:t>
            </a:r>
          </a:p>
        </p:txBody>
      </p:sp>
      <p:grpSp>
        <p:nvGrpSpPr>
          <p:cNvPr name="Group 21" id="21"/>
          <p:cNvGrpSpPr/>
          <p:nvPr/>
        </p:nvGrpSpPr>
        <p:grpSpPr>
          <a:xfrm rot="0">
            <a:off x="251435" y="9507110"/>
            <a:ext cx="542093" cy="540520"/>
            <a:chOff x="0" y="0"/>
            <a:chExt cx="174424" cy="173917"/>
          </a:xfrm>
        </p:grpSpPr>
        <p:sp>
          <p:nvSpPr>
            <p:cNvPr name="Freeform 22" id="22"/>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23" id="23"/>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sp>
        <p:nvSpPr>
          <p:cNvPr name="AutoShape 2" id="2"/>
          <p:cNvSpPr/>
          <p:nvPr/>
        </p:nvSpPr>
        <p:spPr>
          <a:xfrm>
            <a:off x="5430802" y="9253538"/>
            <a:ext cx="13257337" cy="0"/>
          </a:xfrm>
          <a:prstGeom prst="line">
            <a:avLst/>
          </a:prstGeom>
          <a:ln cap="flat" w="9525">
            <a:solidFill>
              <a:srgbClr val="403E3E"/>
            </a:solidFill>
            <a:prstDash val="solid"/>
            <a:headEnd type="none" len="sm" w="sm"/>
            <a:tailEnd type="none" len="sm" w="sm"/>
          </a:ln>
        </p:spPr>
      </p:sp>
      <p:sp>
        <p:nvSpPr>
          <p:cNvPr name="Freeform 3" id="3"/>
          <p:cNvSpPr/>
          <p:nvPr/>
        </p:nvSpPr>
        <p:spPr>
          <a:xfrm flipH="false" flipV="false" rot="0">
            <a:off x="-156829" y="1028700"/>
            <a:ext cx="5587631" cy="8229600"/>
          </a:xfrm>
          <a:custGeom>
            <a:avLst/>
            <a:gdLst/>
            <a:ahLst/>
            <a:cxnLst/>
            <a:rect r="r" b="b" t="t" l="l"/>
            <a:pathLst>
              <a:path h="8229600" w="5587631">
                <a:moveTo>
                  <a:pt x="0" y="0"/>
                </a:moveTo>
                <a:lnTo>
                  <a:pt x="5587631" y="0"/>
                </a:lnTo>
                <a:lnTo>
                  <a:pt x="5587631" y="8229600"/>
                </a:lnTo>
                <a:lnTo>
                  <a:pt x="0" y="8229600"/>
                </a:lnTo>
                <a:lnTo>
                  <a:pt x="0" y="0"/>
                </a:lnTo>
                <a:close/>
              </a:path>
            </a:pathLst>
          </a:custGeom>
          <a:blipFill>
            <a:blip r:embed="rId2"/>
            <a:stretch>
              <a:fillRect l="0" t="-858" r="0" b="-858"/>
            </a:stretch>
          </a:blipFill>
          <a:ln w="9525" cap="sq">
            <a:solidFill>
              <a:srgbClr val="403E3E"/>
            </a:solidFill>
            <a:prstDash val="solid"/>
            <a:miter/>
          </a:ln>
        </p:spPr>
      </p:sp>
      <p:sp>
        <p:nvSpPr>
          <p:cNvPr name="AutoShape 4" id="4"/>
          <p:cNvSpPr/>
          <p:nvPr/>
        </p:nvSpPr>
        <p:spPr>
          <a:xfrm flipV="true">
            <a:off x="5430802" y="1033463"/>
            <a:ext cx="13257337" cy="0"/>
          </a:xfrm>
          <a:prstGeom prst="line">
            <a:avLst/>
          </a:prstGeom>
          <a:ln cap="flat" w="9525">
            <a:solidFill>
              <a:srgbClr val="403E3E"/>
            </a:solidFill>
            <a:prstDash val="solid"/>
            <a:headEnd type="none" len="sm" w="sm"/>
            <a:tailEnd type="none" len="sm" w="sm"/>
          </a:ln>
        </p:spPr>
      </p:sp>
      <p:sp>
        <p:nvSpPr>
          <p:cNvPr name="AutoShape 5" id="5"/>
          <p:cNvSpPr/>
          <p:nvPr/>
        </p:nvSpPr>
        <p:spPr>
          <a:xfrm flipV="true">
            <a:off x="5430802" y="2924738"/>
            <a:ext cx="13257337" cy="0"/>
          </a:xfrm>
          <a:prstGeom prst="line">
            <a:avLst/>
          </a:prstGeom>
          <a:ln cap="flat" w="9525">
            <a:solidFill>
              <a:srgbClr val="403E3E"/>
            </a:solidFill>
            <a:prstDash val="solid"/>
            <a:headEnd type="none" len="sm" w="sm"/>
            <a:tailEnd type="none" len="sm" w="sm"/>
          </a:ln>
        </p:spPr>
      </p:sp>
      <p:sp>
        <p:nvSpPr>
          <p:cNvPr name="AutoShape 6" id="6"/>
          <p:cNvSpPr/>
          <p:nvPr/>
        </p:nvSpPr>
        <p:spPr>
          <a:xfrm>
            <a:off x="5430802" y="6089138"/>
            <a:ext cx="13257337" cy="0"/>
          </a:xfrm>
          <a:prstGeom prst="line">
            <a:avLst/>
          </a:prstGeom>
          <a:ln cap="flat" w="9525">
            <a:solidFill>
              <a:srgbClr val="403E3E"/>
            </a:solidFill>
            <a:prstDash val="solid"/>
            <a:headEnd type="none" len="sm" w="sm"/>
            <a:tailEnd type="none" len="sm" w="sm"/>
          </a:ln>
        </p:spPr>
      </p:sp>
      <p:grpSp>
        <p:nvGrpSpPr>
          <p:cNvPr name="Group 7" id="7"/>
          <p:cNvGrpSpPr/>
          <p:nvPr/>
        </p:nvGrpSpPr>
        <p:grpSpPr>
          <a:xfrm rot="0">
            <a:off x="6367543" y="4553618"/>
            <a:ext cx="10891757" cy="795926"/>
            <a:chOff x="0" y="0"/>
            <a:chExt cx="3504525" cy="256097"/>
          </a:xfrm>
        </p:grpSpPr>
        <p:sp>
          <p:nvSpPr>
            <p:cNvPr name="Freeform 8" id="8"/>
            <p:cNvSpPr/>
            <p:nvPr/>
          </p:nvSpPr>
          <p:spPr>
            <a:xfrm flipH="false" flipV="false" rot="0">
              <a:off x="0" y="0"/>
              <a:ext cx="3504525" cy="256097"/>
            </a:xfrm>
            <a:custGeom>
              <a:avLst/>
              <a:gdLst/>
              <a:ahLst/>
              <a:cxnLst/>
              <a:rect r="r" b="b" t="t" l="l"/>
              <a:pathLst>
                <a:path h="256097" w="3504525">
                  <a:moveTo>
                    <a:pt x="36251" y="0"/>
                  </a:moveTo>
                  <a:lnTo>
                    <a:pt x="3468274" y="0"/>
                  </a:lnTo>
                  <a:cubicBezTo>
                    <a:pt x="3477888" y="0"/>
                    <a:pt x="3487109" y="3819"/>
                    <a:pt x="3493908" y="10618"/>
                  </a:cubicBezTo>
                  <a:cubicBezTo>
                    <a:pt x="3500706" y="17416"/>
                    <a:pt x="3504525" y="26637"/>
                    <a:pt x="3504525" y="36251"/>
                  </a:cubicBezTo>
                  <a:lnTo>
                    <a:pt x="3504525" y="219845"/>
                  </a:lnTo>
                  <a:cubicBezTo>
                    <a:pt x="3504525" y="239866"/>
                    <a:pt x="3488295" y="256097"/>
                    <a:pt x="3468274" y="256097"/>
                  </a:cubicBezTo>
                  <a:lnTo>
                    <a:pt x="36251" y="256097"/>
                  </a:lnTo>
                  <a:cubicBezTo>
                    <a:pt x="26637" y="256097"/>
                    <a:pt x="17416" y="252277"/>
                    <a:pt x="10618" y="245479"/>
                  </a:cubicBezTo>
                  <a:cubicBezTo>
                    <a:pt x="3819" y="238680"/>
                    <a:pt x="0" y="229460"/>
                    <a:pt x="0" y="219845"/>
                  </a:cubicBezTo>
                  <a:lnTo>
                    <a:pt x="0" y="36251"/>
                  </a:lnTo>
                  <a:cubicBezTo>
                    <a:pt x="0" y="26637"/>
                    <a:pt x="3819" y="17416"/>
                    <a:pt x="10618" y="10618"/>
                  </a:cubicBezTo>
                  <a:cubicBezTo>
                    <a:pt x="17416" y="3819"/>
                    <a:pt x="26637" y="0"/>
                    <a:pt x="36251" y="0"/>
                  </a:cubicBezTo>
                  <a:close/>
                </a:path>
              </a:pathLst>
            </a:custGeom>
            <a:solidFill>
              <a:srgbClr val="FAFAF6"/>
            </a:solidFill>
            <a:ln w="9525" cap="rnd">
              <a:solidFill>
                <a:srgbClr val="403E3E"/>
              </a:solidFill>
              <a:prstDash val="solid"/>
              <a:round/>
            </a:ln>
          </p:spPr>
        </p:sp>
        <p:sp>
          <p:nvSpPr>
            <p:cNvPr name="TextBox 9" id="9"/>
            <p:cNvSpPr txBox="true"/>
            <p:nvPr/>
          </p:nvSpPr>
          <p:spPr>
            <a:xfrm>
              <a:off x="0" y="-38100"/>
              <a:ext cx="3504525"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ADD YOUR BRAND SLOGAN OR PHRASE TO BE USED IN YOUR CAMPAIGN</a:t>
              </a:r>
            </a:p>
          </p:txBody>
        </p:sp>
      </p:grpSp>
      <p:grpSp>
        <p:nvGrpSpPr>
          <p:cNvPr name="Group 10" id="10"/>
          <p:cNvGrpSpPr/>
          <p:nvPr/>
        </p:nvGrpSpPr>
        <p:grpSpPr>
          <a:xfrm rot="0">
            <a:off x="6367543" y="3594631"/>
            <a:ext cx="10891757" cy="795926"/>
            <a:chOff x="0" y="0"/>
            <a:chExt cx="3504525" cy="256097"/>
          </a:xfrm>
        </p:grpSpPr>
        <p:sp>
          <p:nvSpPr>
            <p:cNvPr name="Freeform 11" id="11"/>
            <p:cNvSpPr/>
            <p:nvPr/>
          </p:nvSpPr>
          <p:spPr>
            <a:xfrm flipH="false" flipV="false" rot="0">
              <a:off x="0" y="0"/>
              <a:ext cx="3504525" cy="256097"/>
            </a:xfrm>
            <a:custGeom>
              <a:avLst/>
              <a:gdLst/>
              <a:ahLst/>
              <a:cxnLst/>
              <a:rect r="r" b="b" t="t" l="l"/>
              <a:pathLst>
                <a:path h="256097" w="3504525">
                  <a:moveTo>
                    <a:pt x="36251" y="0"/>
                  </a:moveTo>
                  <a:lnTo>
                    <a:pt x="3468274" y="0"/>
                  </a:lnTo>
                  <a:cubicBezTo>
                    <a:pt x="3477888" y="0"/>
                    <a:pt x="3487109" y="3819"/>
                    <a:pt x="3493908" y="10618"/>
                  </a:cubicBezTo>
                  <a:cubicBezTo>
                    <a:pt x="3500706" y="17416"/>
                    <a:pt x="3504525" y="26637"/>
                    <a:pt x="3504525" y="36251"/>
                  </a:cubicBezTo>
                  <a:lnTo>
                    <a:pt x="3504525" y="219845"/>
                  </a:lnTo>
                  <a:cubicBezTo>
                    <a:pt x="3504525" y="239866"/>
                    <a:pt x="3488295" y="256097"/>
                    <a:pt x="3468274" y="256097"/>
                  </a:cubicBezTo>
                  <a:lnTo>
                    <a:pt x="36251" y="256097"/>
                  </a:lnTo>
                  <a:cubicBezTo>
                    <a:pt x="26637" y="256097"/>
                    <a:pt x="17416" y="252277"/>
                    <a:pt x="10618" y="245479"/>
                  </a:cubicBezTo>
                  <a:cubicBezTo>
                    <a:pt x="3819" y="238680"/>
                    <a:pt x="0" y="229460"/>
                    <a:pt x="0" y="219845"/>
                  </a:cubicBezTo>
                  <a:lnTo>
                    <a:pt x="0" y="36251"/>
                  </a:lnTo>
                  <a:cubicBezTo>
                    <a:pt x="0" y="26637"/>
                    <a:pt x="3819" y="17416"/>
                    <a:pt x="10618" y="10618"/>
                  </a:cubicBezTo>
                  <a:cubicBezTo>
                    <a:pt x="17416" y="3819"/>
                    <a:pt x="26637" y="0"/>
                    <a:pt x="36251" y="0"/>
                  </a:cubicBezTo>
                  <a:close/>
                </a:path>
              </a:pathLst>
            </a:custGeom>
            <a:solidFill>
              <a:srgbClr val="FAFAF6"/>
            </a:solidFill>
            <a:ln w="9525" cap="rnd">
              <a:solidFill>
                <a:srgbClr val="403E3E"/>
              </a:solidFill>
              <a:prstDash val="solid"/>
              <a:round/>
            </a:ln>
          </p:spPr>
        </p:sp>
        <p:sp>
          <p:nvSpPr>
            <p:cNvPr name="TextBox 12" id="12"/>
            <p:cNvSpPr txBox="true"/>
            <p:nvPr/>
          </p:nvSpPr>
          <p:spPr>
            <a:xfrm>
              <a:off x="0" y="-38100"/>
              <a:ext cx="3504525" cy="294197"/>
            </a:xfrm>
            <a:prstGeom prst="rect">
              <a:avLst/>
            </a:prstGeom>
          </p:spPr>
          <p:txBody>
            <a:bodyPr anchor="ctr" rtlCol="false" tIns="50800" lIns="50800" bIns="50800" rIns="50800"/>
            <a:lstStyle/>
            <a:p>
              <a:pPr algn="ctr">
                <a:lnSpc>
                  <a:spcPts val="2520"/>
                </a:lnSpc>
              </a:pPr>
              <a:r>
                <a:rPr lang="en-US" sz="1800" spc="-39">
                  <a:solidFill>
                    <a:srgbClr val="403E3E"/>
                  </a:solidFill>
                  <a:latin typeface="Arial Nova Light"/>
                  <a:ea typeface="Arial Nova Light"/>
                  <a:cs typeface="Arial Nova Light"/>
                  <a:sym typeface="Arial Nova Light"/>
                </a:rPr>
                <a:t>ADD YOUR BRAND SLOGAN OR PHRASE TO BE USED IN YOUR CAMPAIGN</a:t>
              </a:r>
            </a:p>
          </p:txBody>
        </p:sp>
      </p:grpSp>
      <p:grpSp>
        <p:nvGrpSpPr>
          <p:cNvPr name="Group 13" id="13"/>
          <p:cNvGrpSpPr/>
          <p:nvPr/>
        </p:nvGrpSpPr>
        <p:grpSpPr>
          <a:xfrm rot="0">
            <a:off x="6396220" y="6821739"/>
            <a:ext cx="3347790" cy="741616"/>
            <a:chOff x="0" y="0"/>
            <a:chExt cx="949355" cy="210305"/>
          </a:xfrm>
        </p:grpSpPr>
        <p:sp>
          <p:nvSpPr>
            <p:cNvPr name="Freeform 14" id="14"/>
            <p:cNvSpPr/>
            <p:nvPr/>
          </p:nvSpPr>
          <p:spPr>
            <a:xfrm flipH="false" flipV="false" rot="0">
              <a:off x="0" y="0"/>
              <a:ext cx="949355" cy="210305"/>
            </a:xfrm>
            <a:custGeom>
              <a:avLst/>
              <a:gdLst/>
              <a:ahLst/>
              <a:cxnLst/>
              <a:rect r="r" b="b" t="t" l="l"/>
              <a:pathLst>
                <a:path h="210305" w="949355">
                  <a:moveTo>
                    <a:pt x="105153" y="0"/>
                  </a:moveTo>
                  <a:lnTo>
                    <a:pt x="844202" y="0"/>
                  </a:lnTo>
                  <a:cubicBezTo>
                    <a:pt x="872090" y="0"/>
                    <a:pt x="898836" y="11079"/>
                    <a:pt x="918556" y="30798"/>
                  </a:cubicBezTo>
                  <a:cubicBezTo>
                    <a:pt x="938276" y="50518"/>
                    <a:pt x="949355" y="77264"/>
                    <a:pt x="949355" y="105153"/>
                  </a:cubicBezTo>
                  <a:lnTo>
                    <a:pt x="949355" y="105153"/>
                  </a:lnTo>
                  <a:cubicBezTo>
                    <a:pt x="949355" y="133041"/>
                    <a:pt x="938276" y="159787"/>
                    <a:pt x="918556" y="179507"/>
                  </a:cubicBezTo>
                  <a:cubicBezTo>
                    <a:pt x="898836" y="199226"/>
                    <a:pt x="872090" y="210305"/>
                    <a:pt x="844202" y="210305"/>
                  </a:cubicBezTo>
                  <a:lnTo>
                    <a:pt x="105153" y="210305"/>
                  </a:lnTo>
                  <a:cubicBezTo>
                    <a:pt x="77264" y="210305"/>
                    <a:pt x="50518" y="199226"/>
                    <a:pt x="30798" y="179507"/>
                  </a:cubicBezTo>
                  <a:cubicBezTo>
                    <a:pt x="11079" y="159787"/>
                    <a:pt x="0" y="133041"/>
                    <a:pt x="0" y="105153"/>
                  </a:cubicBezTo>
                  <a:lnTo>
                    <a:pt x="0" y="105153"/>
                  </a:lnTo>
                  <a:cubicBezTo>
                    <a:pt x="0" y="77264"/>
                    <a:pt x="11079" y="50518"/>
                    <a:pt x="30798" y="30798"/>
                  </a:cubicBezTo>
                  <a:cubicBezTo>
                    <a:pt x="50518" y="11079"/>
                    <a:pt x="77264" y="0"/>
                    <a:pt x="105153" y="0"/>
                  </a:cubicBezTo>
                  <a:close/>
                </a:path>
              </a:pathLst>
            </a:custGeom>
            <a:solidFill>
              <a:srgbClr val="000000">
                <a:alpha val="0"/>
              </a:srgbClr>
            </a:solidFill>
            <a:ln w="9525" cap="rnd">
              <a:solidFill>
                <a:srgbClr val="403E3E"/>
              </a:solidFill>
              <a:prstDash val="solid"/>
              <a:round/>
            </a:ln>
          </p:spPr>
        </p:sp>
        <p:sp>
          <p:nvSpPr>
            <p:cNvPr name="TextBox 15" id="15"/>
            <p:cNvSpPr txBox="true"/>
            <p:nvPr/>
          </p:nvSpPr>
          <p:spPr>
            <a:xfrm>
              <a:off x="0" y="-38100"/>
              <a:ext cx="949355"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BRAND VOICE</a:t>
              </a:r>
            </a:p>
          </p:txBody>
        </p:sp>
      </p:grpSp>
      <p:sp>
        <p:nvSpPr>
          <p:cNvPr name="TextBox 16" id="16"/>
          <p:cNvSpPr txBox="true"/>
          <p:nvPr/>
        </p:nvSpPr>
        <p:spPr>
          <a:xfrm rot="0">
            <a:off x="6396220" y="1663310"/>
            <a:ext cx="10863080" cy="875666"/>
          </a:xfrm>
          <a:prstGeom prst="rect">
            <a:avLst/>
          </a:prstGeom>
        </p:spPr>
        <p:txBody>
          <a:bodyPr anchor="t" rtlCol="false" tIns="0" lIns="0" bIns="0" rIns="0">
            <a:spAutoFit/>
          </a:bodyPr>
          <a:lstStyle/>
          <a:p>
            <a:pPr algn="r" marL="0" indent="0" lvl="0">
              <a:lnSpc>
                <a:spcPts val="6080"/>
              </a:lnSpc>
              <a:spcBef>
                <a:spcPct val="0"/>
              </a:spcBef>
            </a:pPr>
            <a:r>
              <a:rPr lang="en-US" sz="8000" spc="-176">
                <a:solidFill>
                  <a:srgbClr val="403E3E"/>
                </a:solidFill>
                <a:latin typeface="Arial Nova Light"/>
                <a:ea typeface="Arial Nova Light"/>
                <a:cs typeface="Arial Nova Light"/>
                <a:sym typeface="Arial Nova Light"/>
              </a:rPr>
              <a:t>BRAND MESSAGING</a:t>
            </a:r>
          </a:p>
        </p:txBody>
      </p:sp>
      <p:sp>
        <p:nvSpPr>
          <p:cNvPr name="TextBox 17" id="17"/>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18" id="18"/>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TextBox 19" id="19"/>
          <p:cNvSpPr txBox="true"/>
          <p:nvPr/>
        </p:nvSpPr>
        <p:spPr>
          <a:xfrm rot="0">
            <a:off x="6367543" y="7744331"/>
            <a:ext cx="10863080" cy="776605"/>
          </a:xfrm>
          <a:prstGeom prst="rect">
            <a:avLst/>
          </a:prstGeom>
        </p:spPr>
        <p:txBody>
          <a:bodyPr anchor="t" rtlCol="false" tIns="0" lIns="0" bIns="0" rIns="0">
            <a:spAutoFit/>
          </a:bodyPr>
          <a:lstStyle/>
          <a:p>
            <a:pPr algn="just" marL="0" indent="0" lvl="0">
              <a:lnSpc>
                <a:spcPts val="2090"/>
              </a:lnSpc>
              <a:spcBef>
                <a:spcPct val="0"/>
              </a:spcBef>
            </a:pPr>
            <a:r>
              <a:rPr lang="en-US" b="true" sz="1900" spc="-104"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 Lorem ipsum dolor sit amet, consectetur adipiscing elit. Donec quis erat et quam iaculis faucibus at sit amet nibh. </a:t>
            </a:r>
          </a:p>
        </p:txBody>
      </p:sp>
      <p:sp>
        <p:nvSpPr>
          <p:cNvPr name="TextBox 20" id="20"/>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CREATIVE BRIEF</a:t>
            </a:r>
          </a:p>
        </p:txBody>
      </p:sp>
      <p:grpSp>
        <p:nvGrpSpPr>
          <p:cNvPr name="Group 21" id="21"/>
          <p:cNvGrpSpPr/>
          <p:nvPr/>
        </p:nvGrpSpPr>
        <p:grpSpPr>
          <a:xfrm rot="0">
            <a:off x="251435" y="9507110"/>
            <a:ext cx="542093" cy="540520"/>
            <a:chOff x="0" y="0"/>
            <a:chExt cx="174424" cy="173917"/>
          </a:xfrm>
        </p:grpSpPr>
        <p:sp>
          <p:nvSpPr>
            <p:cNvPr name="Freeform 22" id="22"/>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23" id="23"/>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AF6"/>
        </a:solidFill>
      </p:bgPr>
    </p:bg>
    <p:spTree>
      <p:nvGrpSpPr>
        <p:cNvPr id="1" name=""/>
        <p:cNvGrpSpPr/>
        <p:nvPr/>
      </p:nvGrpSpPr>
      <p:grpSpPr>
        <a:xfrm>
          <a:off x="0" y="0"/>
          <a:ext cx="0" cy="0"/>
          <a:chOff x="0" y="0"/>
          <a:chExt cx="0" cy="0"/>
        </a:xfrm>
      </p:grpSpPr>
      <p:sp>
        <p:nvSpPr>
          <p:cNvPr name="AutoShape 2" id="2"/>
          <p:cNvSpPr/>
          <p:nvPr/>
        </p:nvSpPr>
        <p:spPr>
          <a:xfrm flipV="true">
            <a:off x="4804346" y="9244012"/>
            <a:ext cx="13681166" cy="4763"/>
          </a:xfrm>
          <a:prstGeom prst="line">
            <a:avLst/>
          </a:prstGeom>
          <a:ln cap="flat" w="9525">
            <a:solidFill>
              <a:srgbClr val="403E3E"/>
            </a:solidFill>
            <a:prstDash val="solid"/>
            <a:headEnd type="none" len="sm" w="sm"/>
            <a:tailEnd type="none" len="sm" w="sm"/>
          </a:ln>
        </p:spPr>
      </p:sp>
      <p:sp>
        <p:nvSpPr>
          <p:cNvPr name="Freeform 3" id="3"/>
          <p:cNvSpPr/>
          <p:nvPr/>
        </p:nvSpPr>
        <p:spPr>
          <a:xfrm flipH="false" flipV="false" rot="0">
            <a:off x="-148148" y="2919976"/>
            <a:ext cx="4952494" cy="6338324"/>
          </a:xfrm>
          <a:custGeom>
            <a:avLst/>
            <a:gdLst/>
            <a:ahLst/>
            <a:cxnLst/>
            <a:rect r="r" b="b" t="t" l="l"/>
            <a:pathLst>
              <a:path h="6338324" w="4952494">
                <a:moveTo>
                  <a:pt x="0" y="0"/>
                </a:moveTo>
                <a:lnTo>
                  <a:pt x="4952494" y="0"/>
                </a:lnTo>
                <a:lnTo>
                  <a:pt x="4952494" y="6338324"/>
                </a:lnTo>
                <a:lnTo>
                  <a:pt x="0" y="6338324"/>
                </a:lnTo>
                <a:lnTo>
                  <a:pt x="0" y="0"/>
                </a:lnTo>
                <a:close/>
              </a:path>
            </a:pathLst>
          </a:custGeom>
          <a:blipFill>
            <a:blip r:embed="rId2"/>
            <a:stretch>
              <a:fillRect l="0" t="-8528" r="0" b="-8528"/>
            </a:stretch>
          </a:blipFill>
          <a:ln w="9525" cap="sq">
            <a:solidFill>
              <a:srgbClr val="403E3E"/>
            </a:solidFill>
            <a:prstDash val="solid"/>
            <a:miter/>
          </a:ln>
        </p:spPr>
      </p:sp>
      <p:sp>
        <p:nvSpPr>
          <p:cNvPr name="TextBox 4" id="4"/>
          <p:cNvSpPr txBox="true"/>
          <p:nvPr/>
        </p:nvSpPr>
        <p:spPr>
          <a:xfrm rot="0">
            <a:off x="2847703" y="1674617"/>
            <a:ext cx="12592594" cy="875666"/>
          </a:xfrm>
          <a:prstGeom prst="rect">
            <a:avLst/>
          </a:prstGeom>
        </p:spPr>
        <p:txBody>
          <a:bodyPr anchor="t" rtlCol="false" tIns="0" lIns="0" bIns="0" rIns="0">
            <a:spAutoFit/>
          </a:bodyPr>
          <a:lstStyle/>
          <a:p>
            <a:pPr algn="ctr" marL="0" indent="0" lvl="0">
              <a:lnSpc>
                <a:spcPts val="6080"/>
              </a:lnSpc>
              <a:spcBef>
                <a:spcPct val="0"/>
              </a:spcBef>
            </a:pPr>
            <a:r>
              <a:rPr lang="en-US" sz="8000" spc="-176">
                <a:solidFill>
                  <a:srgbClr val="403E3E"/>
                </a:solidFill>
                <a:latin typeface="Arial Nova Light"/>
                <a:ea typeface="Arial Nova Light"/>
                <a:cs typeface="Arial Nova Light"/>
                <a:sym typeface="Arial Nova Light"/>
              </a:rPr>
              <a:t>CAMPAIGN TIMELINE</a:t>
            </a:r>
          </a:p>
        </p:txBody>
      </p:sp>
      <p:sp>
        <p:nvSpPr>
          <p:cNvPr name="TextBox 5" id="5"/>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6" id="6"/>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AutoShape 7" id="7"/>
          <p:cNvSpPr/>
          <p:nvPr/>
        </p:nvSpPr>
        <p:spPr>
          <a:xfrm flipV="true">
            <a:off x="-462152" y="1033462"/>
            <a:ext cx="19212305" cy="0"/>
          </a:xfrm>
          <a:prstGeom prst="line">
            <a:avLst/>
          </a:prstGeom>
          <a:ln cap="flat" w="9525">
            <a:solidFill>
              <a:srgbClr val="403E3E"/>
            </a:solidFill>
            <a:prstDash val="solid"/>
            <a:headEnd type="none" len="sm" w="sm"/>
            <a:tailEnd type="none" len="sm" w="sm"/>
          </a:ln>
        </p:spPr>
      </p:sp>
      <p:sp>
        <p:nvSpPr>
          <p:cNvPr name="AutoShape 8" id="8"/>
          <p:cNvSpPr/>
          <p:nvPr/>
        </p:nvSpPr>
        <p:spPr>
          <a:xfrm>
            <a:off x="4804346" y="2924738"/>
            <a:ext cx="13681166" cy="0"/>
          </a:xfrm>
          <a:prstGeom prst="line">
            <a:avLst/>
          </a:prstGeom>
          <a:ln cap="flat" w="9525">
            <a:solidFill>
              <a:srgbClr val="403E3E"/>
            </a:solidFill>
            <a:prstDash val="solid"/>
            <a:headEnd type="none" len="sm" w="sm"/>
            <a:tailEnd type="none" len="sm" w="sm"/>
          </a:ln>
        </p:spPr>
      </p:sp>
      <p:sp>
        <p:nvSpPr>
          <p:cNvPr name="TextBox 9" id="9"/>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CREATIVE BRIEF</a:t>
            </a:r>
          </a:p>
        </p:txBody>
      </p:sp>
      <p:sp>
        <p:nvSpPr>
          <p:cNvPr name="TextBox 10" id="10"/>
          <p:cNvSpPr txBox="true"/>
          <p:nvPr/>
        </p:nvSpPr>
        <p:spPr>
          <a:xfrm rot="0">
            <a:off x="12718145" y="8078482"/>
            <a:ext cx="4152999" cy="391837"/>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Final Analysis and Reporting</a:t>
            </a:r>
          </a:p>
        </p:txBody>
      </p:sp>
      <p:sp>
        <p:nvSpPr>
          <p:cNvPr name="TextBox 11" id="11"/>
          <p:cNvSpPr txBox="true"/>
          <p:nvPr/>
        </p:nvSpPr>
        <p:spPr>
          <a:xfrm rot="0">
            <a:off x="12718145" y="3727006"/>
            <a:ext cx="4152999" cy="391837"/>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Campaign Planning</a:t>
            </a:r>
          </a:p>
        </p:txBody>
      </p:sp>
      <p:sp>
        <p:nvSpPr>
          <p:cNvPr name="TextBox 12" id="12"/>
          <p:cNvSpPr txBox="true"/>
          <p:nvPr/>
        </p:nvSpPr>
        <p:spPr>
          <a:xfrm rot="0">
            <a:off x="12718145" y="4597301"/>
            <a:ext cx="4152999" cy="391837"/>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Creative Development</a:t>
            </a:r>
          </a:p>
        </p:txBody>
      </p:sp>
      <p:sp>
        <p:nvSpPr>
          <p:cNvPr name="TextBox 13" id="13"/>
          <p:cNvSpPr txBox="true"/>
          <p:nvPr/>
        </p:nvSpPr>
        <p:spPr>
          <a:xfrm rot="0">
            <a:off x="12718145" y="5467597"/>
            <a:ext cx="4152999" cy="391837"/>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Influencer Outreach</a:t>
            </a:r>
          </a:p>
        </p:txBody>
      </p:sp>
      <p:sp>
        <p:nvSpPr>
          <p:cNvPr name="TextBox 14" id="14"/>
          <p:cNvSpPr txBox="true"/>
          <p:nvPr/>
        </p:nvSpPr>
        <p:spPr>
          <a:xfrm rot="0">
            <a:off x="12718145" y="6337892"/>
            <a:ext cx="4152999" cy="391837"/>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Campaign Launch</a:t>
            </a:r>
          </a:p>
        </p:txBody>
      </p:sp>
      <p:sp>
        <p:nvSpPr>
          <p:cNvPr name="TextBox 15" id="15"/>
          <p:cNvSpPr txBox="true"/>
          <p:nvPr/>
        </p:nvSpPr>
        <p:spPr>
          <a:xfrm rot="0">
            <a:off x="12718145" y="7208187"/>
            <a:ext cx="4152999" cy="391837"/>
          </a:xfrm>
          <a:prstGeom prst="rect">
            <a:avLst/>
          </a:prstGeom>
        </p:spPr>
        <p:txBody>
          <a:bodyPr anchor="t" rtlCol="false" tIns="0" lIns="0" bIns="0" rIns="0">
            <a:spAutoFit/>
          </a:bodyPr>
          <a:lstStyle/>
          <a:p>
            <a:pPr algn="r" marL="0" indent="0" lvl="0">
              <a:lnSpc>
                <a:spcPts val="3079"/>
              </a:lnSpc>
              <a:spcBef>
                <a:spcPct val="0"/>
              </a:spcBef>
            </a:pPr>
            <a:r>
              <a:rPr lang="en-US" sz="2799" spc="-153" strike="noStrike" u="none">
                <a:solidFill>
                  <a:srgbClr val="403E3E"/>
                </a:solidFill>
                <a:latin typeface="Arial Nova Light"/>
                <a:ea typeface="Arial Nova Light"/>
                <a:cs typeface="Arial Nova Light"/>
                <a:sym typeface="Arial Nova Light"/>
              </a:rPr>
              <a:t>Execution and Optimization</a:t>
            </a:r>
          </a:p>
        </p:txBody>
      </p:sp>
      <p:grpSp>
        <p:nvGrpSpPr>
          <p:cNvPr name="Group 16" id="16"/>
          <p:cNvGrpSpPr/>
          <p:nvPr/>
        </p:nvGrpSpPr>
        <p:grpSpPr>
          <a:xfrm rot="0">
            <a:off x="6143577" y="3537829"/>
            <a:ext cx="3628783" cy="741616"/>
            <a:chOff x="0" y="0"/>
            <a:chExt cx="1029037" cy="210305"/>
          </a:xfrm>
        </p:grpSpPr>
        <p:sp>
          <p:nvSpPr>
            <p:cNvPr name="Freeform 17" id="17"/>
            <p:cNvSpPr/>
            <p:nvPr/>
          </p:nvSpPr>
          <p:spPr>
            <a:xfrm flipH="false" flipV="false" rot="0">
              <a:off x="0" y="0"/>
              <a:ext cx="1029037" cy="210305"/>
            </a:xfrm>
            <a:custGeom>
              <a:avLst/>
              <a:gdLst/>
              <a:ahLst/>
              <a:cxnLst/>
              <a:rect r="r" b="b" t="t" l="l"/>
              <a:pathLst>
                <a:path h="210305" w="1029037">
                  <a:moveTo>
                    <a:pt x="105153" y="0"/>
                  </a:moveTo>
                  <a:lnTo>
                    <a:pt x="923885" y="0"/>
                  </a:lnTo>
                  <a:cubicBezTo>
                    <a:pt x="951773" y="0"/>
                    <a:pt x="978519" y="11079"/>
                    <a:pt x="998239" y="30798"/>
                  </a:cubicBezTo>
                  <a:cubicBezTo>
                    <a:pt x="1017959" y="50518"/>
                    <a:pt x="1029037" y="77264"/>
                    <a:pt x="1029037" y="105153"/>
                  </a:cubicBezTo>
                  <a:lnTo>
                    <a:pt x="1029037" y="105153"/>
                  </a:lnTo>
                  <a:cubicBezTo>
                    <a:pt x="1029037" y="133041"/>
                    <a:pt x="1017959" y="159787"/>
                    <a:pt x="998239" y="179507"/>
                  </a:cubicBezTo>
                  <a:cubicBezTo>
                    <a:pt x="978519" y="199226"/>
                    <a:pt x="951773" y="210305"/>
                    <a:pt x="923885" y="210305"/>
                  </a:cubicBezTo>
                  <a:lnTo>
                    <a:pt x="105153" y="210305"/>
                  </a:lnTo>
                  <a:cubicBezTo>
                    <a:pt x="77264" y="210305"/>
                    <a:pt x="50518" y="199226"/>
                    <a:pt x="30798" y="179507"/>
                  </a:cubicBezTo>
                  <a:cubicBezTo>
                    <a:pt x="11079" y="159787"/>
                    <a:pt x="0" y="133041"/>
                    <a:pt x="0" y="105153"/>
                  </a:cubicBezTo>
                  <a:lnTo>
                    <a:pt x="0" y="105153"/>
                  </a:lnTo>
                  <a:cubicBezTo>
                    <a:pt x="0" y="77264"/>
                    <a:pt x="11079" y="50518"/>
                    <a:pt x="30798" y="30798"/>
                  </a:cubicBezTo>
                  <a:cubicBezTo>
                    <a:pt x="50518" y="11079"/>
                    <a:pt x="77264" y="0"/>
                    <a:pt x="105153" y="0"/>
                  </a:cubicBezTo>
                  <a:close/>
                </a:path>
              </a:pathLst>
            </a:custGeom>
            <a:solidFill>
              <a:srgbClr val="000000">
                <a:alpha val="0"/>
              </a:srgbClr>
            </a:solidFill>
            <a:ln w="9525" cap="rnd">
              <a:solidFill>
                <a:srgbClr val="403E3E"/>
              </a:solidFill>
              <a:prstDash val="solid"/>
              <a:round/>
            </a:ln>
          </p:spPr>
        </p:sp>
        <p:sp>
          <p:nvSpPr>
            <p:cNvPr name="TextBox 18" id="18"/>
            <p:cNvSpPr txBox="true"/>
            <p:nvPr/>
          </p:nvSpPr>
          <p:spPr>
            <a:xfrm>
              <a:off x="0" y="-38100"/>
              <a:ext cx="1029037"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JANUARY 2030</a:t>
              </a:r>
            </a:p>
          </p:txBody>
        </p:sp>
      </p:grpSp>
      <p:grpSp>
        <p:nvGrpSpPr>
          <p:cNvPr name="Group 19" id="19"/>
          <p:cNvGrpSpPr/>
          <p:nvPr/>
        </p:nvGrpSpPr>
        <p:grpSpPr>
          <a:xfrm rot="0">
            <a:off x="6143577" y="4408124"/>
            <a:ext cx="3628783" cy="741616"/>
            <a:chOff x="0" y="0"/>
            <a:chExt cx="1029037" cy="210305"/>
          </a:xfrm>
        </p:grpSpPr>
        <p:sp>
          <p:nvSpPr>
            <p:cNvPr name="Freeform 20" id="20"/>
            <p:cNvSpPr/>
            <p:nvPr/>
          </p:nvSpPr>
          <p:spPr>
            <a:xfrm flipH="false" flipV="false" rot="0">
              <a:off x="0" y="0"/>
              <a:ext cx="1029037" cy="210305"/>
            </a:xfrm>
            <a:custGeom>
              <a:avLst/>
              <a:gdLst/>
              <a:ahLst/>
              <a:cxnLst/>
              <a:rect r="r" b="b" t="t" l="l"/>
              <a:pathLst>
                <a:path h="210305" w="1029037">
                  <a:moveTo>
                    <a:pt x="105153" y="0"/>
                  </a:moveTo>
                  <a:lnTo>
                    <a:pt x="923885" y="0"/>
                  </a:lnTo>
                  <a:cubicBezTo>
                    <a:pt x="951773" y="0"/>
                    <a:pt x="978519" y="11079"/>
                    <a:pt x="998239" y="30798"/>
                  </a:cubicBezTo>
                  <a:cubicBezTo>
                    <a:pt x="1017959" y="50518"/>
                    <a:pt x="1029037" y="77264"/>
                    <a:pt x="1029037" y="105153"/>
                  </a:cubicBezTo>
                  <a:lnTo>
                    <a:pt x="1029037" y="105153"/>
                  </a:lnTo>
                  <a:cubicBezTo>
                    <a:pt x="1029037" y="133041"/>
                    <a:pt x="1017959" y="159787"/>
                    <a:pt x="998239" y="179507"/>
                  </a:cubicBezTo>
                  <a:cubicBezTo>
                    <a:pt x="978519" y="199226"/>
                    <a:pt x="951773" y="210305"/>
                    <a:pt x="923885" y="210305"/>
                  </a:cubicBezTo>
                  <a:lnTo>
                    <a:pt x="105153" y="210305"/>
                  </a:lnTo>
                  <a:cubicBezTo>
                    <a:pt x="77264" y="210305"/>
                    <a:pt x="50518" y="199226"/>
                    <a:pt x="30798" y="179507"/>
                  </a:cubicBezTo>
                  <a:cubicBezTo>
                    <a:pt x="11079" y="159787"/>
                    <a:pt x="0" y="133041"/>
                    <a:pt x="0" y="105153"/>
                  </a:cubicBezTo>
                  <a:lnTo>
                    <a:pt x="0" y="105153"/>
                  </a:lnTo>
                  <a:cubicBezTo>
                    <a:pt x="0" y="77264"/>
                    <a:pt x="11079" y="50518"/>
                    <a:pt x="30798" y="30798"/>
                  </a:cubicBezTo>
                  <a:cubicBezTo>
                    <a:pt x="50518" y="11079"/>
                    <a:pt x="77264" y="0"/>
                    <a:pt x="105153" y="0"/>
                  </a:cubicBezTo>
                  <a:close/>
                </a:path>
              </a:pathLst>
            </a:custGeom>
            <a:solidFill>
              <a:srgbClr val="000000">
                <a:alpha val="0"/>
              </a:srgbClr>
            </a:solidFill>
            <a:ln w="9525" cap="rnd">
              <a:solidFill>
                <a:srgbClr val="403E3E"/>
              </a:solidFill>
              <a:prstDash val="solid"/>
              <a:round/>
            </a:ln>
          </p:spPr>
        </p:sp>
        <p:sp>
          <p:nvSpPr>
            <p:cNvPr name="TextBox 21" id="21"/>
            <p:cNvSpPr txBox="true"/>
            <p:nvPr/>
          </p:nvSpPr>
          <p:spPr>
            <a:xfrm>
              <a:off x="0" y="-38100"/>
              <a:ext cx="1029037"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JANUARY - MARCH 2030</a:t>
              </a:r>
            </a:p>
          </p:txBody>
        </p:sp>
      </p:grpSp>
      <p:grpSp>
        <p:nvGrpSpPr>
          <p:cNvPr name="Group 22" id="22"/>
          <p:cNvGrpSpPr/>
          <p:nvPr/>
        </p:nvGrpSpPr>
        <p:grpSpPr>
          <a:xfrm rot="0">
            <a:off x="6143577" y="5278420"/>
            <a:ext cx="3628783" cy="741616"/>
            <a:chOff x="0" y="0"/>
            <a:chExt cx="1029037" cy="210305"/>
          </a:xfrm>
        </p:grpSpPr>
        <p:sp>
          <p:nvSpPr>
            <p:cNvPr name="Freeform 23" id="23"/>
            <p:cNvSpPr/>
            <p:nvPr/>
          </p:nvSpPr>
          <p:spPr>
            <a:xfrm flipH="false" flipV="false" rot="0">
              <a:off x="0" y="0"/>
              <a:ext cx="1029037" cy="210305"/>
            </a:xfrm>
            <a:custGeom>
              <a:avLst/>
              <a:gdLst/>
              <a:ahLst/>
              <a:cxnLst/>
              <a:rect r="r" b="b" t="t" l="l"/>
              <a:pathLst>
                <a:path h="210305" w="1029037">
                  <a:moveTo>
                    <a:pt x="105153" y="0"/>
                  </a:moveTo>
                  <a:lnTo>
                    <a:pt x="923885" y="0"/>
                  </a:lnTo>
                  <a:cubicBezTo>
                    <a:pt x="951773" y="0"/>
                    <a:pt x="978519" y="11079"/>
                    <a:pt x="998239" y="30798"/>
                  </a:cubicBezTo>
                  <a:cubicBezTo>
                    <a:pt x="1017959" y="50518"/>
                    <a:pt x="1029037" y="77264"/>
                    <a:pt x="1029037" y="105153"/>
                  </a:cubicBezTo>
                  <a:lnTo>
                    <a:pt x="1029037" y="105153"/>
                  </a:lnTo>
                  <a:cubicBezTo>
                    <a:pt x="1029037" y="133041"/>
                    <a:pt x="1017959" y="159787"/>
                    <a:pt x="998239" y="179507"/>
                  </a:cubicBezTo>
                  <a:cubicBezTo>
                    <a:pt x="978519" y="199226"/>
                    <a:pt x="951773" y="210305"/>
                    <a:pt x="923885" y="210305"/>
                  </a:cubicBezTo>
                  <a:lnTo>
                    <a:pt x="105153" y="210305"/>
                  </a:lnTo>
                  <a:cubicBezTo>
                    <a:pt x="77264" y="210305"/>
                    <a:pt x="50518" y="199226"/>
                    <a:pt x="30798" y="179507"/>
                  </a:cubicBezTo>
                  <a:cubicBezTo>
                    <a:pt x="11079" y="159787"/>
                    <a:pt x="0" y="133041"/>
                    <a:pt x="0" y="105153"/>
                  </a:cubicBezTo>
                  <a:lnTo>
                    <a:pt x="0" y="105153"/>
                  </a:lnTo>
                  <a:cubicBezTo>
                    <a:pt x="0" y="77264"/>
                    <a:pt x="11079" y="50518"/>
                    <a:pt x="30798" y="30798"/>
                  </a:cubicBezTo>
                  <a:cubicBezTo>
                    <a:pt x="50518" y="11079"/>
                    <a:pt x="77264" y="0"/>
                    <a:pt x="105153" y="0"/>
                  </a:cubicBezTo>
                  <a:close/>
                </a:path>
              </a:pathLst>
            </a:custGeom>
            <a:solidFill>
              <a:srgbClr val="000000">
                <a:alpha val="0"/>
              </a:srgbClr>
            </a:solidFill>
            <a:ln w="9525" cap="rnd">
              <a:solidFill>
                <a:srgbClr val="403E3E"/>
              </a:solidFill>
              <a:prstDash val="solid"/>
              <a:round/>
            </a:ln>
          </p:spPr>
        </p:sp>
        <p:sp>
          <p:nvSpPr>
            <p:cNvPr name="TextBox 24" id="24"/>
            <p:cNvSpPr txBox="true"/>
            <p:nvPr/>
          </p:nvSpPr>
          <p:spPr>
            <a:xfrm>
              <a:off x="0" y="-38100"/>
              <a:ext cx="1029037"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FEBRUARY 2030</a:t>
              </a:r>
            </a:p>
          </p:txBody>
        </p:sp>
      </p:grpSp>
      <p:grpSp>
        <p:nvGrpSpPr>
          <p:cNvPr name="Group 25" id="25"/>
          <p:cNvGrpSpPr/>
          <p:nvPr/>
        </p:nvGrpSpPr>
        <p:grpSpPr>
          <a:xfrm rot="0">
            <a:off x="6143577" y="6148715"/>
            <a:ext cx="3628783" cy="741616"/>
            <a:chOff x="0" y="0"/>
            <a:chExt cx="1029037" cy="210305"/>
          </a:xfrm>
        </p:grpSpPr>
        <p:sp>
          <p:nvSpPr>
            <p:cNvPr name="Freeform 26" id="26"/>
            <p:cNvSpPr/>
            <p:nvPr/>
          </p:nvSpPr>
          <p:spPr>
            <a:xfrm flipH="false" flipV="false" rot="0">
              <a:off x="0" y="0"/>
              <a:ext cx="1029037" cy="210305"/>
            </a:xfrm>
            <a:custGeom>
              <a:avLst/>
              <a:gdLst/>
              <a:ahLst/>
              <a:cxnLst/>
              <a:rect r="r" b="b" t="t" l="l"/>
              <a:pathLst>
                <a:path h="210305" w="1029037">
                  <a:moveTo>
                    <a:pt x="105153" y="0"/>
                  </a:moveTo>
                  <a:lnTo>
                    <a:pt x="923885" y="0"/>
                  </a:lnTo>
                  <a:cubicBezTo>
                    <a:pt x="951773" y="0"/>
                    <a:pt x="978519" y="11079"/>
                    <a:pt x="998239" y="30798"/>
                  </a:cubicBezTo>
                  <a:cubicBezTo>
                    <a:pt x="1017959" y="50518"/>
                    <a:pt x="1029037" y="77264"/>
                    <a:pt x="1029037" y="105153"/>
                  </a:cubicBezTo>
                  <a:lnTo>
                    <a:pt x="1029037" y="105153"/>
                  </a:lnTo>
                  <a:cubicBezTo>
                    <a:pt x="1029037" y="133041"/>
                    <a:pt x="1017959" y="159787"/>
                    <a:pt x="998239" y="179507"/>
                  </a:cubicBezTo>
                  <a:cubicBezTo>
                    <a:pt x="978519" y="199226"/>
                    <a:pt x="951773" y="210305"/>
                    <a:pt x="923885" y="210305"/>
                  </a:cubicBezTo>
                  <a:lnTo>
                    <a:pt x="105153" y="210305"/>
                  </a:lnTo>
                  <a:cubicBezTo>
                    <a:pt x="77264" y="210305"/>
                    <a:pt x="50518" y="199226"/>
                    <a:pt x="30798" y="179507"/>
                  </a:cubicBezTo>
                  <a:cubicBezTo>
                    <a:pt x="11079" y="159787"/>
                    <a:pt x="0" y="133041"/>
                    <a:pt x="0" y="105153"/>
                  </a:cubicBezTo>
                  <a:lnTo>
                    <a:pt x="0" y="105153"/>
                  </a:lnTo>
                  <a:cubicBezTo>
                    <a:pt x="0" y="77264"/>
                    <a:pt x="11079" y="50518"/>
                    <a:pt x="30798" y="30798"/>
                  </a:cubicBezTo>
                  <a:cubicBezTo>
                    <a:pt x="50518" y="11079"/>
                    <a:pt x="77264" y="0"/>
                    <a:pt x="105153" y="0"/>
                  </a:cubicBezTo>
                  <a:close/>
                </a:path>
              </a:pathLst>
            </a:custGeom>
            <a:solidFill>
              <a:srgbClr val="000000">
                <a:alpha val="0"/>
              </a:srgbClr>
            </a:solidFill>
            <a:ln w="9525" cap="rnd">
              <a:solidFill>
                <a:srgbClr val="403E3E"/>
              </a:solidFill>
              <a:prstDash val="solid"/>
              <a:round/>
            </a:ln>
          </p:spPr>
        </p:sp>
        <p:sp>
          <p:nvSpPr>
            <p:cNvPr name="TextBox 27" id="27"/>
            <p:cNvSpPr txBox="true"/>
            <p:nvPr/>
          </p:nvSpPr>
          <p:spPr>
            <a:xfrm>
              <a:off x="0" y="-38100"/>
              <a:ext cx="1029037"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APRIL 2030</a:t>
              </a:r>
            </a:p>
          </p:txBody>
        </p:sp>
      </p:grpSp>
      <p:grpSp>
        <p:nvGrpSpPr>
          <p:cNvPr name="Group 28" id="28"/>
          <p:cNvGrpSpPr/>
          <p:nvPr/>
        </p:nvGrpSpPr>
        <p:grpSpPr>
          <a:xfrm rot="0">
            <a:off x="6143577" y="7019010"/>
            <a:ext cx="3628783" cy="741616"/>
            <a:chOff x="0" y="0"/>
            <a:chExt cx="1029037" cy="210305"/>
          </a:xfrm>
        </p:grpSpPr>
        <p:sp>
          <p:nvSpPr>
            <p:cNvPr name="Freeform 29" id="29"/>
            <p:cNvSpPr/>
            <p:nvPr/>
          </p:nvSpPr>
          <p:spPr>
            <a:xfrm flipH="false" flipV="false" rot="0">
              <a:off x="0" y="0"/>
              <a:ext cx="1029037" cy="210305"/>
            </a:xfrm>
            <a:custGeom>
              <a:avLst/>
              <a:gdLst/>
              <a:ahLst/>
              <a:cxnLst/>
              <a:rect r="r" b="b" t="t" l="l"/>
              <a:pathLst>
                <a:path h="210305" w="1029037">
                  <a:moveTo>
                    <a:pt x="105153" y="0"/>
                  </a:moveTo>
                  <a:lnTo>
                    <a:pt x="923885" y="0"/>
                  </a:lnTo>
                  <a:cubicBezTo>
                    <a:pt x="951773" y="0"/>
                    <a:pt x="978519" y="11079"/>
                    <a:pt x="998239" y="30798"/>
                  </a:cubicBezTo>
                  <a:cubicBezTo>
                    <a:pt x="1017959" y="50518"/>
                    <a:pt x="1029037" y="77264"/>
                    <a:pt x="1029037" y="105153"/>
                  </a:cubicBezTo>
                  <a:lnTo>
                    <a:pt x="1029037" y="105153"/>
                  </a:lnTo>
                  <a:cubicBezTo>
                    <a:pt x="1029037" y="133041"/>
                    <a:pt x="1017959" y="159787"/>
                    <a:pt x="998239" y="179507"/>
                  </a:cubicBezTo>
                  <a:cubicBezTo>
                    <a:pt x="978519" y="199226"/>
                    <a:pt x="951773" y="210305"/>
                    <a:pt x="923885" y="210305"/>
                  </a:cubicBezTo>
                  <a:lnTo>
                    <a:pt x="105153" y="210305"/>
                  </a:lnTo>
                  <a:cubicBezTo>
                    <a:pt x="77264" y="210305"/>
                    <a:pt x="50518" y="199226"/>
                    <a:pt x="30798" y="179507"/>
                  </a:cubicBezTo>
                  <a:cubicBezTo>
                    <a:pt x="11079" y="159787"/>
                    <a:pt x="0" y="133041"/>
                    <a:pt x="0" y="105153"/>
                  </a:cubicBezTo>
                  <a:lnTo>
                    <a:pt x="0" y="105153"/>
                  </a:lnTo>
                  <a:cubicBezTo>
                    <a:pt x="0" y="77264"/>
                    <a:pt x="11079" y="50518"/>
                    <a:pt x="30798" y="30798"/>
                  </a:cubicBezTo>
                  <a:cubicBezTo>
                    <a:pt x="50518" y="11079"/>
                    <a:pt x="77264" y="0"/>
                    <a:pt x="105153" y="0"/>
                  </a:cubicBezTo>
                  <a:close/>
                </a:path>
              </a:pathLst>
            </a:custGeom>
            <a:solidFill>
              <a:srgbClr val="000000">
                <a:alpha val="0"/>
              </a:srgbClr>
            </a:solidFill>
            <a:ln w="9525" cap="rnd">
              <a:solidFill>
                <a:srgbClr val="403E3E"/>
              </a:solidFill>
              <a:prstDash val="solid"/>
              <a:round/>
            </a:ln>
          </p:spPr>
        </p:sp>
        <p:sp>
          <p:nvSpPr>
            <p:cNvPr name="TextBox 30" id="30"/>
            <p:cNvSpPr txBox="true"/>
            <p:nvPr/>
          </p:nvSpPr>
          <p:spPr>
            <a:xfrm>
              <a:off x="0" y="-38100"/>
              <a:ext cx="1029037"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MAY - JULY 2030</a:t>
              </a:r>
            </a:p>
          </p:txBody>
        </p:sp>
      </p:grpSp>
      <p:grpSp>
        <p:nvGrpSpPr>
          <p:cNvPr name="Group 31" id="31"/>
          <p:cNvGrpSpPr/>
          <p:nvPr/>
        </p:nvGrpSpPr>
        <p:grpSpPr>
          <a:xfrm rot="0">
            <a:off x="6143577" y="7889305"/>
            <a:ext cx="3628783" cy="741616"/>
            <a:chOff x="0" y="0"/>
            <a:chExt cx="1029037" cy="210305"/>
          </a:xfrm>
        </p:grpSpPr>
        <p:sp>
          <p:nvSpPr>
            <p:cNvPr name="Freeform 32" id="32"/>
            <p:cNvSpPr/>
            <p:nvPr/>
          </p:nvSpPr>
          <p:spPr>
            <a:xfrm flipH="false" flipV="false" rot="0">
              <a:off x="0" y="0"/>
              <a:ext cx="1029037" cy="210305"/>
            </a:xfrm>
            <a:custGeom>
              <a:avLst/>
              <a:gdLst/>
              <a:ahLst/>
              <a:cxnLst/>
              <a:rect r="r" b="b" t="t" l="l"/>
              <a:pathLst>
                <a:path h="210305" w="1029037">
                  <a:moveTo>
                    <a:pt x="105153" y="0"/>
                  </a:moveTo>
                  <a:lnTo>
                    <a:pt x="923885" y="0"/>
                  </a:lnTo>
                  <a:cubicBezTo>
                    <a:pt x="951773" y="0"/>
                    <a:pt x="978519" y="11079"/>
                    <a:pt x="998239" y="30798"/>
                  </a:cubicBezTo>
                  <a:cubicBezTo>
                    <a:pt x="1017959" y="50518"/>
                    <a:pt x="1029037" y="77264"/>
                    <a:pt x="1029037" y="105153"/>
                  </a:cubicBezTo>
                  <a:lnTo>
                    <a:pt x="1029037" y="105153"/>
                  </a:lnTo>
                  <a:cubicBezTo>
                    <a:pt x="1029037" y="133041"/>
                    <a:pt x="1017959" y="159787"/>
                    <a:pt x="998239" y="179507"/>
                  </a:cubicBezTo>
                  <a:cubicBezTo>
                    <a:pt x="978519" y="199226"/>
                    <a:pt x="951773" y="210305"/>
                    <a:pt x="923885" y="210305"/>
                  </a:cubicBezTo>
                  <a:lnTo>
                    <a:pt x="105153" y="210305"/>
                  </a:lnTo>
                  <a:cubicBezTo>
                    <a:pt x="77264" y="210305"/>
                    <a:pt x="50518" y="199226"/>
                    <a:pt x="30798" y="179507"/>
                  </a:cubicBezTo>
                  <a:cubicBezTo>
                    <a:pt x="11079" y="159787"/>
                    <a:pt x="0" y="133041"/>
                    <a:pt x="0" y="105153"/>
                  </a:cubicBezTo>
                  <a:lnTo>
                    <a:pt x="0" y="105153"/>
                  </a:lnTo>
                  <a:cubicBezTo>
                    <a:pt x="0" y="77264"/>
                    <a:pt x="11079" y="50518"/>
                    <a:pt x="30798" y="30798"/>
                  </a:cubicBezTo>
                  <a:cubicBezTo>
                    <a:pt x="50518" y="11079"/>
                    <a:pt x="77264" y="0"/>
                    <a:pt x="105153" y="0"/>
                  </a:cubicBezTo>
                  <a:close/>
                </a:path>
              </a:pathLst>
            </a:custGeom>
            <a:solidFill>
              <a:srgbClr val="000000">
                <a:alpha val="0"/>
              </a:srgbClr>
            </a:solidFill>
            <a:ln w="9525" cap="rnd">
              <a:solidFill>
                <a:srgbClr val="403E3E"/>
              </a:solidFill>
              <a:prstDash val="solid"/>
              <a:round/>
            </a:ln>
          </p:spPr>
        </p:sp>
        <p:sp>
          <p:nvSpPr>
            <p:cNvPr name="TextBox 33" id="33"/>
            <p:cNvSpPr txBox="true"/>
            <p:nvPr/>
          </p:nvSpPr>
          <p:spPr>
            <a:xfrm>
              <a:off x="0" y="-38100"/>
              <a:ext cx="1029037"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SEPTEMBER 2030</a:t>
              </a:r>
            </a:p>
          </p:txBody>
        </p:sp>
      </p:grpSp>
      <p:sp>
        <p:nvSpPr>
          <p:cNvPr name="AutoShape 34" id="34"/>
          <p:cNvSpPr/>
          <p:nvPr/>
        </p:nvSpPr>
        <p:spPr>
          <a:xfrm>
            <a:off x="9772360" y="3908637"/>
            <a:ext cx="1606553" cy="0"/>
          </a:xfrm>
          <a:prstGeom prst="line">
            <a:avLst/>
          </a:prstGeom>
          <a:ln cap="flat" w="9525">
            <a:solidFill>
              <a:srgbClr val="403E3E"/>
            </a:solidFill>
            <a:prstDash val="solid"/>
            <a:headEnd type="none" len="sm" w="sm"/>
            <a:tailEnd type="oval" len="lg" w="lg"/>
          </a:ln>
        </p:spPr>
      </p:sp>
      <p:sp>
        <p:nvSpPr>
          <p:cNvPr name="AutoShape 35" id="35"/>
          <p:cNvSpPr/>
          <p:nvPr/>
        </p:nvSpPr>
        <p:spPr>
          <a:xfrm>
            <a:off x="9772360" y="4774170"/>
            <a:ext cx="1606553" cy="0"/>
          </a:xfrm>
          <a:prstGeom prst="line">
            <a:avLst/>
          </a:prstGeom>
          <a:ln cap="flat" w="9525">
            <a:solidFill>
              <a:srgbClr val="403E3E"/>
            </a:solidFill>
            <a:prstDash val="solid"/>
            <a:headEnd type="none" len="sm" w="sm"/>
            <a:tailEnd type="oval" len="lg" w="lg"/>
          </a:ln>
        </p:spPr>
      </p:sp>
      <p:sp>
        <p:nvSpPr>
          <p:cNvPr name="AutoShape 36" id="36"/>
          <p:cNvSpPr/>
          <p:nvPr/>
        </p:nvSpPr>
        <p:spPr>
          <a:xfrm>
            <a:off x="9772360" y="5644465"/>
            <a:ext cx="1606553" cy="0"/>
          </a:xfrm>
          <a:prstGeom prst="line">
            <a:avLst/>
          </a:prstGeom>
          <a:ln cap="flat" w="9525">
            <a:solidFill>
              <a:srgbClr val="403E3E"/>
            </a:solidFill>
            <a:prstDash val="solid"/>
            <a:headEnd type="none" len="sm" w="sm"/>
            <a:tailEnd type="oval" len="lg" w="lg"/>
          </a:ln>
        </p:spPr>
      </p:sp>
      <p:sp>
        <p:nvSpPr>
          <p:cNvPr name="AutoShape 37" id="37"/>
          <p:cNvSpPr/>
          <p:nvPr/>
        </p:nvSpPr>
        <p:spPr>
          <a:xfrm>
            <a:off x="9772360" y="6514761"/>
            <a:ext cx="1606553" cy="0"/>
          </a:xfrm>
          <a:prstGeom prst="line">
            <a:avLst/>
          </a:prstGeom>
          <a:ln cap="flat" w="9525">
            <a:solidFill>
              <a:srgbClr val="403E3E"/>
            </a:solidFill>
            <a:prstDash val="solid"/>
            <a:headEnd type="none" len="sm" w="sm"/>
            <a:tailEnd type="oval" len="lg" w="lg"/>
          </a:ln>
        </p:spPr>
      </p:sp>
      <p:sp>
        <p:nvSpPr>
          <p:cNvPr name="AutoShape 38" id="38"/>
          <p:cNvSpPr/>
          <p:nvPr/>
        </p:nvSpPr>
        <p:spPr>
          <a:xfrm>
            <a:off x="9772360" y="7385056"/>
            <a:ext cx="1606553" cy="0"/>
          </a:xfrm>
          <a:prstGeom prst="line">
            <a:avLst/>
          </a:prstGeom>
          <a:ln cap="flat" w="9525">
            <a:solidFill>
              <a:srgbClr val="403E3E"/>
            </a:solidFill>
            <a:prstDash val="solid"/>
            <a:headEnd type="none" len="sm" w="sm"/>
            <a:tailEnd type="oval" len="lg" w="lg"/>
          </a:ln>
        </p:spPr>
      </p:sp>
      <p:sp>
        <p:nvSpPr>
          <p:cNvPr name="AutoShape 39" id="39"/>
          <p:cNvSpPr/>
          <p:nvPr/>
        </p:nvSpPr>
        <p:spPr>
          <a:xfrm>
            <a:off x="9772360" y="8255351"/>
            <a:ext cx="1606553" cy="0"/>
          </a:xfrm>
          <a:prstGeom prst="line">
            <a:avLst/>
          </a:prstGeom>
          <a:ln cap="flat" w="9525">
            <a:solidFill>
              <a:srgbClr val="403E3E"/>
            </a:solidFill>
            <a:prstDash val="solid"/>
            <a:headEnd type="none" len="sm" w="sm"/>
            <a:tailEnd type="oval" len="lg" w="lg"/>
          </a:ln>
        </p:spPr>
      </p:sp>
      <p:grpSp>
        <p:nvGrpSpPr>
          <p:cNvPr name="Group 40" id="40"/>
          <p:cNvGrpSpPr/>
          <p:nvPr/>
        </p:nvGrpSpPr>
        <p:grpSpPr>
          <a:xfrm rot="0">
            <a:off x="251435" y="9507110"/>
            <a:ext cx="542093" cy="540520"/>
            <a:chOff x="0" y="0"/>
            <a:chExt cx="174424" cy="173917"/>
          </a:xfrm>
        </p:grpSpPr>
        <p:sp>
          <p:nvSpPr>
            <p:cNvPr name="Freeform 41" id="41"/>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42" id="42"/>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sp>
        <p:nvSpPr>
          <p:cNvPr name="AutoShape 2" id="2"/>
          <p:cNvSpPr/>
          <p:nvPr/>
        </p:nvSpPr>
        <p:spPr>
          <a:xfrm>
            <a:off x="-612992" y="9244012"/>
            <a:ext cx="14138998" cy="4762"/>
          </a:xfrm>
          <a:prstGeom prst="line">
            <a:avLst/>
          </a:prstGeom>
          <a:ln cap="flat" w="9525">
            <a:solidFill>
              <a:srgbClr val="403E3E"/>
            </a:solidFill>
            <a:prstDash val="solid"/>
            <a:headEnd type="none" len="sm" w="sm"/>
            <a:tailEnd type="none" len="sm" w="sm"/>
          </a:ln>
        </p:spPr>
      </p:sp>
      <p:sp>
        <p:nvSpPr>
          <p:cNvPr name="AutoShape 3" id="3"/>
          <p:cNvSpPr/>
          <p:nvPr/>
        </p:nvSpPr>
        <p:spPr>
          <a:xfrm flipV="true">
            <a:off x="-462152" y="1033462"/>
            <a:ext cx="19212305" cy="0"/>
          </a:xfrm>
          <a:prstGeom prst="line">
            <a:avLst/>
          </a:prstGeom>
          <a:ln cap="flat" w="9525">
            <a:solidFill>
              <a:srgbClr val="403E3E"/>
            </a:solidFill>
            <a:prstDash val="solid"/>
            <a:headEnd type="none" len="sm" w="sm"/>
            <a:tailEnd type="none" len="sm" w="sm"/>
          </a:ln>
        </p:spPr>
      </p:sp>
      <p:sp>
        <p:nvSpPr>
          <p:cNvPr name="AutoShape 4" id="4"/>
          <p:cNvSpPr/>
          <p:nvPr/>
        </p:nvSpPr>
        <p:spPr>
          <a:xfrm>
            <a:off x="-439307" y="2924738"/>
            <a:ext cx="13965314" cy="0"/>
          </a:xfrm>
          <a:prstGeom prst="line">
            <a:avLst/>
          </a:prstGeom>
          <a:ln cap="flat" w="9525">
            <a:solidFill>
              <a:srgbClr val="403E3E"/>
            </a:solidFill>
            <a:prstDash val="solid"/>
            <a:headEnd type="none" len="sm" w="sm"/>
            <a:tailEnd type="none" len="sm" w="sm"/>
          </a:ln>
        </p:spPr>
      </p:sp>
      <p:grpSp>
        <p:nvGrpSpPr>
          <p:cNvPr name="Group 5" id="5"/>
          <p:cNvGrpSpPr/>
          <p:nvPr/>
        </p:nvGrpSpPr>
        <p:grpSpPr>
          <a:xfrm rot="0">
            <a:off x="7101545" y="3627390"/>
            <a:ext cx="5320542" cy="741616"/>
            <a:chOff x="0" y="0"/>
            <a:chExt cx="1508781" cy="210305"/>
          </a:xfrm>
        </p:grpSpPr>
        <p:sp>
          <p:nvSpPr>
            <p:cNvPr name="Freeform 6" id="6"/>
            <p:cNvSpPr/>
            <p:nvPr/>
          </p:nvSpPr>
          <p:spPr>
            <a:xfrm flipH="false" flipV="false" rot="0">
              <a:off x="0" y="0"/>
              <a:ext cx="1508781" cy="210305"/>
            </a:xfrm>
            <a:custGeom>
              <a:avLst/>
              <a:gdLst/>
              <a:ahLst/>
              <a:cxnLst/>
              <a:rect r="r" b="b" t="t" l="l"/>
              <a:pathLst>
                <a:path h="210305" w="1508781">
                  <a:moveTo>
                    <a:pt x="74210" y="0"/>
                  </a:moveTo>
                  <a:lnTo>
                    <a:pt x="1434571" y="0"/>
                  </a:lnTo>
                  <a:cubicBezTo>
                    <a:pt x="1475556" y="0"/>
                    <a:pt x="1508781" y="33225"/>
                    <a:pt x="1508781" y="74210"/>
                  </a:cubicBezTo>
                  <a:lnTo>
                    <a:pt x="1508781" y="136095"/>
                  </a:lnTo>
                  <a:cubicBezTo>
                    <a:pt x="1508781" y="155777"/>
                    <a:pt x="1500962" y="174652"/>
                    <a:pt x="1487045" y="188569"/>
                  </a:cubicBezTo>
                  <a:cubicBezTo>
                    <a:pt x="1473128" y="202486"/>
                    <a:pt x="1454252" y="210305"/>
                    <a:pt x="1434571" y="210305"/>
                  </a:cubicBezTo>
                  <a:lnTo>
                    <a:pt x="74210" y="210305"/>
                  </a:lnTo>
                  <a:cubicBezTo>
                    <a:pt x="33225" y="210305"/>
                    <a:pt x="0" y="177080"/>
                    <a:pt x="0" y="136095"/>
                  </a:cubicBezTo>
                  <a:lnTo>
                    <a:pt x="0" y="74210"/>
                  </a:lnTo>
                  <a:cubicBezTo>
                    <a:pt x="0" y="33225"/>
                    <a:pt x="33225" y="0"/>
                    <a:pt x="74210" y="0"/>
                  </a:cubicBezTo>
                  <a:close/>
                </a:path>
              </a:pathLst>
            </a:custGeom>
            <a:solidFill>
              <a:srgbClr val="FAFAF6"/>
            </a:solidFill>
            <a:ln w="9525" cap="rnd">
              <a:solidFill>
                <a:srgbClr val="403E3E"/>
              </a:solidFill>
              <a:prstDash val="solid"/>
              <a:round/>
            </a:ln>
          </p:spPr>
        </p:sp>
        <p:sp>
          <p:nvSpPr>
            <p:cNvPr name="TextBox 7" id="7"/>
            <p:cNvSpPr txBox="true"/>
            <p:nvPr/>
          </p:nvSpPr>
          <p:spPr>
            <a:xfrm>
              <a:off x="0" y="-38100"/>
              <a:ext cx="1508781"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30% INCREASE IN WEBSITE TRAFFIC</a:t>
              </a:r>
            </a:p>
          </p:txBody>
        </p:sp>
      </p:grpSp>
      <p:grpSp>
        <p:nvGrpSpPr>
          <p:cNvPr name="Group 8" id="8"/>
          <p:cNvGrpSpPr/>
          <p:nvPr/>
        </p:nvGrpSpPr>
        <p:grpSpPr>
          <a:xfrm rot="0">
            <a:off x="7101545" y="6384965"/>
            <a:ext cx="5320542" cy="741616"/>
            <a:chOff x="0" y="0"/>
            <a:chExt cx="1508781" cy="210305"/>
          </a:xfrm>
        </p:grpSpPr>
        <p:sp>
          <p:nvSpPr>
            <p:cNvPr name="Freeform 9" id="9"/>
            <p:cNvSpPr/>
            <p:nvPr/>
          </p:nvSpPr>
          <p:spPr>
            <a:xfrm flipH="false" flipV="false" rot="0">
              <a:off x="0" y="0"/>
              <a:ext cx="1508781" cy="210305"/>
            </a:xfrm>
            <a:custGeom>
              <a:avLst/>
              <a:gdLst/>
              <a:ahLst/>
              <a:cxnLst/>
              <a:rect r="r" b="b" t="t" l="l"/>
              <a:pathLst>
                <a:path h="210305" w="1508781">
                  <a:moveTo>
                    <a:pt x="74210" y="0"/>
                  </a:moveTo>
                  <a:lnTo>
                    <a:pt x="1434571" y="0"/>
                  </a:lnTo>
                  <a:cubicBezTo>
                    <a:pt x="1475556" y="0"/>
                    <a:pt x="1508781" y="33225"/>
                    <a:pt x="1508781" y="74210"/>
                  </a:cubicBezTo>
                  <a:lnTo>
                    <a:pt x="1508781" y="136095"/>
                  </a:lnTo>
                  <a:cubicBezTo>
                    <a:pt x="1508781" y="155777"/>
                    <a:pt x="1500962" y="174652"/>
                    <a:pt x="1487045" y="188569"/>
                  </a:cubicBezTo>
                  <a:cubicBezTo>
                    <a:pt x="1473128" y="202486"/>
                    <a:pt x="1454252" y="210305"/>
                    <a:pt x="1434571" y="210305"/>
                  </a:cubicBezTo>
                  <a:lnTo>
                    <a:pt x="74210" y="210305"/>
                  </a:lnTo>
                  <a:cubicBezTo>
                    <a:pt x="33225" y="210305"/>
                    <a:pt x="0" y="177080"/>
                    <a:pt x="0" y="136095"/>
                  </a:cubicBezTo>
                  <a:lnTo>
                    <a:pt x="0" y="74210"/>
                  </a:lnTo>
                  <a:cubicBezTo>
                    <a:pt x="0" y="33225"/>
                    <a:pt x="33225" y="0"/>
                    <a:pt x="74210" y="0"/>
                  </a:cubicBezTo>
                  <a:close/>
                </a:path>
              </a:pathLst>
            </a:custGeom>
            <a:solidFill>
              <a:srgbClr val="FAFAF6"/>
            </a:solidFill>
            <a:ln w="9525" cap="rnd">
              <a:solidFill>
                <a:srgbClr val="403E3E"/>
              </a:solidFill>
              <a:prstDash val="solid"/>
              <a:round/>
            </a:ln>
          </p:spPr>
        </p:sp>
        <p:sp>
          <p:nvSpPr>
            <p:cNvPr name="TextBox 10" id="10"/>
            <p:cNvSpPr txBox="true"/>
            <p:nvPr/>
          </p:nvSpPr>
          <p:spPr>
            <a:xfrm>
              <a:off x="0" y="-38100"/>
              <a:ext cx="1508781"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GROWTH OF SOCIAL MEDIA FOLLOWING</a:t>
              </a:r>
            </a:p>
          </p:txBody>
        </p:sp>
      </p:grpSp>
      <p:grpSp>
        <p:nvGrpSpPr>
          <p:cNvPr name="Group 11" id="11"/>
          <p:cNvGrpSpPr/>
          <p:nvPr/>
        </p:nvGrpSpPr>
        <p:grpSpPr>
          <a:xfrm rot="0">
            <a:off x="1028700" y="3627390"/>
            <a:ext cx="5320542" cy="741616"/>
            <a:chOff x="0" y="0"/>
            <a:chExt cx="1508781" cy="210305"/>
          </a:xfrm>
        </p:grpSpPr>
        <p:sp>
          <p:nvSpPr>
            <p:cNvPr name="Freeform 12" id="12"/>
            <p:cNvSpPr/>
            <p:nvPr/>
          </p:nvSpPr>
          <p:spPr>
            <a:xfrm flipH="false" flipV="false" rot="0">
              <a:off x="0" y="0"/>
              <a:ext cx="1508781" cy="210305"/>
            </a:xfrm>
            <a:custGeom>
              <a:avLst/>
              <a:gdLst/>
              <a:ahLst/>
              <a:cxnLst/>
              <a:rect r="r" b="b" t="t" l="l"/>
              <a:pathLst>
                <a:path h="210305" w="1508781">
                  <a:moveTo>
                    <a:pt x="74210" y="0"/>
                  </a:moveTo>
                  <a:lnTo>
                    <a:pt x="1434571" y="0"/>
                  </a:lnTo>
                  <a:cubicBezTo>
                    <a:pt x="1475556" y="0"/>
                    <a:pt x="1508781" y="33225"/>
                    <a:pt x="1508781" y="74210"/>
                  </a:cubicBezTo>
                  <a:lnTo>
                    <a:pt x="1508781" y="136095"/>
                  </a:lnTo>
                  <a:cubicBezTo>
                    <a:pt x="1508781" y="155777"/>
                    <a:pt x="1500962" y="174652"/>
                    <a:pt x="1487045" y="188569"/>
                  </a:cubicBezTo>
                  <a:cubicBezTo>
                    <a:pt x="1473128" y="202486"/>
                    <a:pt x="1454252" y="210305"/>
                    <a:pt x="1434571" y="210305"/>
                  </a:cubicBezTo>
                  <a:lnTo>
                    <a:pt x="74210" y="210305"/>
                  </a:lnTo>
                  <a:cubicBezTo>
                    <a:pt x="33225" y="210305"/>
                    <a:pt x="0" y="177080"/>
                    <a:pt x="0" y="136095"/>
                  </a:cubicBezTo>
                  <a:lnTo>
                    <a:pt x="0" y="74210"/>
                  </a:lnTo>
                  <a:cubicBezTo>
                    <a:pt x="0" y="33225"/>
                    <a:pt x="33225" y="0"/>
                    <a:pt x="74210" y="0"/>
                  </a:cubicBezTo>
                  <a:close/>
                </a:path>
              </a:pathLst>
            </a:custGeom>
            <a:solidFill>
              <a:srgbClr val="FAFAF6"/>
            </a:solidFill>
            <a:ln w="9525" cap="rnd">
              <a:solidFill>
                <a:srgbClr val="403E3E"/>
              </a:solidFill>
              <a:prstDash val="solid"/>
              <a:round/>
            </a:ln>
          </p:spPr>
        </p:sp>
        <p:sp>
          <p:nvSpPr>
            <p:cNvPr name="TextBox 13" id="13"/>
            <p:cNvSpPr txBox="true"/>
            <p:nvPr/>
          </p:nvSpPr>
          <p:spPr>
            <a:xfrm>
              <a:off x="0" y="-38100"/>
              <a:ext cx="1508781"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20% INCREASE IN SALES</a:t>
              </a:r>
            </a:p>
          </p:txBody>
        </p:sp>
      </p:grpSp>
      <p:grpSp>
        <p:nvGrpSpPr>
          <p:cNvPr name="Group 14" id="14"/>
          <p:cNvGrpSpPr/>
          <p:nvPr/>
        </p:nvGrpSpPr>
        <p:grpSpPr>
          <a:xfrm rot="0">
            <a:off x="1028700" y="6384965"/>
            <a:ext cx="5320542" cy="741616"/>
            <a:chOff x="0" y="0"/>
            <a:chExt cx="1508781" cy="210305"/>
          </a:xfrm>
        </p:grpSpPr>
        <p:sp>
          <p:nvSpPr>
            <p:cNvPr name="Freeform 15" id="15"/>
            <p:cNvSpPr/>
            <p:nvPr/>
          </p:nvSpPr>
          <p:spPr>
            <a:xfrm flipH="false" flipV="false" rot="0">
              <a:off x="0" y="0"/>
              <a:ext cx="1508781" cy="210305"/>
            </a:xfrm>
            <a:custGeom>
              <a:avLst/>
              <a:gdLst/>
              <a:ahLst/>
              <a:cxnLst/>
              <a:rect r="r" b="b" t="t" l="l"/>
              <a:pathLst>
                <a:path h="210305" w="1508781">
                  <a:moveTo>
                    <a:pt x="74210" y="0"/>
                  </a:moveTo>
                  <a:lnTo>
                    <a:pt x="1434571" y="0"/>
                  </a:lnTo>
                  <a:cubicBezTo>
                    <a:pt x="1475556" y="0"/>
                    <a:pt x="1508781" y="33225"/>
                    <a:pt x="1508781" y="74210"/>
                  </a:cubicBezTo>
                  <a:lnTo>
                    <a:pt x="1508781" y="136095"/>
                  </a:lnTo>
                  <a:cubicBezTo>
                    <a:pt x="1508781" y="155777"/>
                    <a:pt x="1500962" y="174652"/>
                    <a:pt x="1487045" y="188569"/>
                  </a:cubicBezTo>
                  <a:cubicBezTo>
                    <a:pt x="1473128" y="202486"/>
                    <a:pt x="1454252" y="210305"/>
                    <a:pt x="1434571" y="210305"/>
                  </a:cubicBezTo>
                  <a:lnTo>
                    <a:pt x="74210" y="210305"/>
                  </a:lnTo>
                  <a:cubicBezTo>
                    <a:pt x="33225" y="210305"/>
                    <a:pt x="0" y="177080"/>
                    <a:pt x="0" y="136095"/>
                  </a:cubicBezTo>
                  <a:lnTo>
                    <a:pt x="0" y="74210"/>
                  </a:lnTo>
                  <a:cubicBezTo>
                    <a:pt x="0" y="33225"/>
                    <a:pt x="33225" y="0"/>
                    <a:pt x="74210" y="0"/>
                  </a:cubicBezTo>
                  <a:close/>
                </a:path>
              </a:pathLst>
            </a:custGeom>
            <a:solidFill>
              <a:srgbClr val="FAFAF6"/>
            </a:solidFill>
            <a:ln w="9525" cap="rnd">
              <a:solidFill>
                <a:srgbClr val="403E3E"/>
              </a:solidFill>
              <a:prstDash val="solid"/>
              <a:round/>
            </a:ln>
          </p:spPr>
        </p:sp>
        <p:sp>
          <p:nvSpPr>
            <p:cNvPr name="TextBox 16" id="16"/>
            <p:cNvSpPr txBox="true"/>
            <p:nvPr/>
          </p:nvSpPr>
          <p:spPr>
            <a:xfrm>
              <a:off x="0" y="-38100"/>
              <a:ext cx="1508781" cy="248405"/>
            </a:xfrm>
            <a:prstGeom prst="rect">
              <a:avLst/>
            </a:prstGeom>
          </p:spPr>
          <p:txBody>
            <a:bodyPr anchor="ctr" rtlCol="false" tIns="50800" lIns="50800" bIns="50800" rIns="50800"/>
            <a:lstStyle/>
            <a:p>
              <a:pPr algn="ctr" marL="0" indent="0" lvl="0">
                <a:lnSpc>
                  <a:spcPts val="2520"/>
                </a:lnSpc>
                <a:spcBef>
                  <a:spcPct val="0"/>
                </a:spcBef>
              </a:pPr>
              <a:r>
                <a:rPr lang="en-US" sz="1800" spc="-39">
                  <a:solidFill>
                    <a:srgbClr val="403E3E"/>
                  </a:solidFill>
                  <a:latin typeface="Arial Nova Light"/>
                  <a:ea typeface="Arial Nova Light"/>
                  <a:cs typeface="Arial Nova Light"/>
                  <a:sym typeface="Arial Nova Light"/>
                </a:rPr>
                <a:t>POSITIVE COMMUNITY FEEDBACK</a:t>
              </a:r>
            </a:p>
          </p:txBody>
        </p:sp>
      </p:grpSp>
      <p:sp>
        <p:nvSpPr>
          <p:cNvPr name="Freeform 17" id="17"/>
          <p:cNvSpPr/>
          <p:nvPr/>
        </p:nvSpPr>
        <p:spPr>
          <a:xfrm flipH="false" flipV="false" rot="0">
            <a:off x="13526006" y="2919976"/>
            <a:ext cx="4952494" cy="6338324"/>
          </a:xfrm>
          <a:custGeom>
            <a:avLst/>
            <a:gdLst/>
            <a:ahLst/>
            <a:cxnLst/>
            <a:rect r="r" b="b" t="t" l="l"/>
            <a:pathLst>
              <a:path h="6338324" w="4952494">
                <a:moveTo>
                  <a:pt x="0" y="0"/>
                </a:moveTo>
                <a:lnTo>
                  <a:pt x="4952494" y="0"/>
                </a:lnTo>
                <a:lnTo>
                  <a:pt x="4952494" y="6338324"/>
                </a:lnTo>
                <a:lnTo>
                  <a:pt x="0" y="6338324"/>
                </a:lnTo>
                <a:lnTo>
                  <a:pt x="0" y="0"/>
                </a:lnTo>
                <a:close/>
              </a:path>
            </a:pathLst>
          </a:custGeom>
          <a:blipFill>
            <a:blip r:embed="rId2"/>
            <a:stretch>
              <a:fillRect l="0" t="-8638" r="0" b="-8638"/>
            </a:stretch>
          </a:blipFill>
          <a:ln w="9525" cap="sq">
            <a:solidFill>
              <a:srgbClr val="403E3E"/>
            </a:solidFill>
            <a:prstDash val="solid"/>
            <a:miter/>
          </a:ln>
        </p:spPr>
      </p:sp>
      <p:sp>
        <p:nvSpPr>
          <p:cNvPr name="TextBox 18" id="18"/>
          <p:cNvSpPr txBox="true"/>
          <p:nvPr/>
        </p:nvSpPr>
        <p:spPr>
          <a:xfrm rot="0">
            <a:off x="2410708" y="1674617"/>
            <a:ext cx="13466584" cy="875666"/>
          </a:xfrm>
          <a:prstGeom prst="rect">
            <a:avLst/>
          </a:prstGeom>
        </p:spPr>
        <p:txBody>
          <a:bodyPr anchor="t" rtlCol="false" tIns="0" lIns="0" bIns="0" rIns="0">
            <a:spAutoFit/>
          </a:bodyPr>
          <a:lstStyle/>
          <a:p>
            <a:pPr algn="ctr" marL="0" indent="0" lvl="0">
              <a:lnSpc>
                <a:spcPts val="6080"/>
              </a:lnSpc>
              <a:spcBef>
                <a:spcPct val="0"/>
              </a:spcBef>
            </a:pPr>
            <a:r>
              <a:rPr lang="en-US" sz="8000" spc="-176">
                <a:solidFill>
                  <a:srgbClr val="403E3E"/>
                </a:solidFill>
                <a:latin typeface="Arial Nova Light"/>
                <a:ea typeface="Arial Nova Light"/>
                <a:cs typeface="Arial Nova Light"/>
                <a:sym typeface="Arial Nova Light"/>
              </a:rPr>
              <a:t>METRICS OF SUCCESS</a:t>
            </a:r>
          </a:p>
        </p:txBody>
      </p:sp>
      <p:sp>
        <p:nvSpPr>
          <p:cNvPr name="TextBox 19" id="19"/>
          <p:cNvSpPr txBox="true"/>
          <p:nvPr/>
        </p:nvSpPr>
        <p:spPr>
          <a:xfrm rot="0">
            <a:off x="1326352" y="9596713"/>
            <a:ext cx="4237173" cy="323215"/>
          </a:xfrm>
          <a:prstGeom prst="rect">
            <a:avLst/>
          </a:prstGeom>
        </p:spPr>
        <p:txBody>
          <a:bodyPr anchor="t" rtlCol="false" tIns="0" lIns="0" bIns="0" rIns="0">
            <a:spAutoFit/>
          </a:bodyPr>
          <a:lstStyle/>
          <a:p>
            <a:pPr algn="l">
              <a:lnSpc>
                <a:spcPts val="2660"/>
              </a:lnSpc>
            </a:pPr>
            <a:r>
              <a:rPr lang="en-US" sz="1900" spc="-104">
                <a:solidFill>
                  <a:srgbClr val="403E3E"/>
                </a:solidFill>
                <a:latin typeface="Mukti"/>
                <a:ea typeface="Mukti"/>
                <a:cs typeface="Mukti"/>
                <a:sym typeface="Mukti"/>
              </a:rPr>
              <a:t>JANUARY 2030</a:t>
            </a:r>
          </a:p>
        </p:txBody>
      </p:sp>
      <p:sp>
        <p:nvSpPr>
          <p:cNvPr name="TextBox 20" id="20"/>
          <p:cNvSpPr txBox="true"/>
          <p:nvPr/>
        </p:nvSpPr>
        <p:spPr>
          <a:xfrm rot="0">
            <a:off x="13499355" y="9596713"/>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PRESENTED BY: HARPER RUSSO</a:t>
            </a:r>
          </a:p>
        </p:txBody>
      </p:sp>
      <p:sp>
        <p:nvSpPr>
          <p:cNvPr name="TextBox 21" id="21"/>
          <p:cNvSpPr txBox="true"/>
          <p:nvPr/>
        </p:nvSpPr>
        <p:spPr>
          <a:xfrm rot="0">
            <a:off x="7101545" y="4759531"/>
            <a:ext cx="5320542" cy="1033780"/>
          </a:xfrm>
          <a:prstGeom prst="rect">
            <a:avLst/>
          </a:prstGeom>
        </p:spPr>
        <p:txBody>
          <a:bodyPr anchor="t" rtlCol="false" tIns="0" lIns="0" bIns="0" rIns="0">
            <a:spAutoFit/>
          </a:bodyPr>
          <a:lstStyle/>
          <a:p>
            <a:pPr algn="just" marL="0" indent="0" lvl="0">
              <a:lnSpc>
                <a:spcPts val="2090"/>
              </a:lnSpc>
              <a:spcBef>
                <a:spcPct val="0"/>
              </a:spcBef>
            </a:pPr>
            <a:r>
              <a:rPr lang="en-US" b="true" sz="1900" spc="-104"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a:t>
            </a:r>
          </a:p>
        </p:txBody>
      </p:sp>
      <p:sp>
        <p:nvSpPr>
          <p:cNvPr name="TextBox 22" id="22"/>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03E3E"/>
                </a:solidFill>
                <a:latin typeface="Mukti"/>
                <a:ea typeface="Mukti"/>
                <a:cs typeface="Mukti"/>
                <a:sym typeface="Mukti"/>
              </a:rPr>
              <a:t>CREATIVE BRIEF</a:t>
            </a:r>
          </a:p>
        </p:txBody>
      </p:sp>
      <p:sp>
        <p:nvSpPr>
          <p:cNvPr name="TextBox 23" id="23"/>
          <p:cNvSpPr txBox="true"/>
          <p:nvPr/>
        </p:nvSpPr>
        <p:spPr>
          <a:xfrm rot="0">
            <a:off x="7101545" y="7517106"/>
            <a:ext cx="5320542" cy="1033780"/>
          </a:xfrm>
          <a:prstGeom prst="rect">
            <a:avLst/>
          </a:prstGeom>
        </p:spPr>
        <p:txBody>
          <a:bodyPr anchor="t" rtlCol="false" tIns="0" lIns="0" bIns="0" rIns="0">
            <a:spAutoFit/>
          </a:bodyPr>
          <a:lstStyle/>
          <a:p>
            <a:pPr algn="just" marL="0" indent="0" lvl="0">
              <a:lnSpc>
                <a:spcPts val="2090"/>
              </a:lnSpc>
              <a:spcBef>
                <a:spcPct val="0"/>
              </a:spcBef>
            </a:pPr>
            <a:r>
              <a:rPr lang="en-US" b="true" sz="1900" spc="-104"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a:t>
            </a:r>
          </a:p>
        </p:txBody>
      </p:sp>
      <p:sp>
        <p:nvSpPr>
          <p:cNvPr name="TextBox 24" id="24"/>
          <p:cNvSpPr txBox="true"/>
          <p:nvPr/>
        </p:nvSpPr>
        <p:spPr>
          <a:xfrm rot="0">
            <a:off x="1028700" y="4759531"/>
            <a:ext cx="5320542" cy="1033780"/>
          </a:xfrm>
          <a:prstGeom prst="rect">
            <a:avLst/>
          </a:prstGeom>
        </p:spPr>
        <p:txBody>
          <a:bodyPr anchor="t" rtlCol="false" tIns="0" lIns="0" bIns="0" rIns="0">
            <a:spAutoFit/>
          </a:bodyPr>
          <a:lstStyle/>
          <a:p>
            <a:pPr algn="just" marL="0" indent="0" lvl="0">
              <a:lnSpc>
                <a:spcPts val="2090"/>
              </a:lnSpc>
              <a:spcBef>
                <a:spcPct val="0"/>
              </a:spcBef>
            </a:pPr>
            <a:r>
              <a:rPr lang="en-US" b="true" sz="1900" spc="-104"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a:t>
            </a:r>
          </a:p>
        </p:txBody>
      </p:sp>
      <p:sp>
        <p:nvSpPr>
          <p:cNvPr name="TextBox 25" id="25"/>
          <p:cNvSpPr txBox="true"/>
          <p:nvPr/>
        </p:nvSpPr>
        <p:spPr>
          <a:xfrm rot="0">
            <a:off x="1028700" y="7517106"/>
            <a:ext cx="5320542" cy="1033780"/>
          </a:xfrm>
          <a:prstGeom prst="rect">
            <a:avLst/>
          </a:prstGeom>
        </p:spPr>
        <p:txBody>
          <a:bodyPr anchor="t" rtlCol="false" tIns="0" lIns="0" bIns="0" rIns="0">
            <a:spAutoFit/>
          </a:bodyPr>
          <a:lstStyle/>
          <a:p>
            <a:pPr algn="just" marL="0" indent="0" lvl="0">
              <a:lnSpc>
                <a:spcPts val="2090"/>
              </a:lnSpc>
              <a:spcBef>
                <a:spcPct val="0"/>
              </a:spcBef>
            </a:pPr>
            <a:r>
              <a:rPr lang="en-US" b="true" sz="1900" spc="-104" strike="noStrike" u="none">
                <a:solidFill>
                  <a:srgbClr val="403E3E"/>
                </a:solidFill>
                <a:latin typeface="Mukti"/>
                <a:ea typeface="Mukti"/>
                <a:cs typeface="Mukti"/>
                <a:sym typeface="Mukti"/>
              </a:rPr>
              <a:t>Lorem ipsum dolor sit amet, consectetur adipiscing elit. Donec quis erat et quam iaculis faucibus at sit amet nibh. Vestibulum dignissim lectus in ligula rhoncus, et bibendum risus dictum.</a:t>
            </a:r>
          </a:p>
        </p:txBody>
      </p:sp>
      <p:grpSp>
        <p:nvGrpSpPr>
          <p:cNvPr name="Group 26" id="26"/>
          <p:cNvGrpSpPr/>
          <p:nvPr/>
        </p:nvGrpSpPr>
        <p:grpSpPr>
          <a:xfrm rot="0">
            <a:off x="251435" y="9507110"/>
            <a:ext cx="542093" cy="540520"/>
            <a:chOff x="0" y="0"/>
            <a:chExt cx="174424" cy="173917"/>
          </a:xfrm>
        </p:grpSpPr>
        <p:sp>
          <p:nvSpPr>
            <p:cNvPr name="Freeform 27" id="27"/>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28" id="28"/>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03E3E"/>
                  </a:solidFill>
                  <a:latin typeface="Mukti"/>
                  <a:ea typeface="Mukti"/>
                  <a:cs typeface="Mukti"/>
                  <a:sym typeface="Mukti"/>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DAG5a28A3Tg</dc:identifier>
  <dcterms:modified xsi:type="dcterms:W3CDTF">2011-08-01T06:04:30Z</dcterms:modified>
  <cp:revision>1</cp:revision>
  <dc:title>Beige Minimalist Ad Campaign Creative Brief Presentation</dc:title>
</cp:coreProperties>
</file>